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Lst>
  <p:notesMasterIdLst>
    <p:notesMasterId r:id="rId38"/>
  </p:notesMasterIdLst>
  <p:sldIdLst>
    <p:sldId id="256" r:id="rId5"/>
    <p:sldId id="263" r:id="rId6"/>
    <p:sldId id="262" r:id="rId7"/>
    <p:sldId id="332" r:id="rId8"/>
    <p:sldId id="338" r:id="rId9"/>
    <p:sldId id="339" r:id="rId10"/>
    <p:sldId id="273" r:id="rId11"/>
    <p:sldId id="333" r:id="rId12"/>
    <p:sldId id="284" r:id="rId13"/>
    <p:sldId id="317" r:id="rId14"/>
    <p:sldId id="322" r:id="rId15"/>
    <p:sldId id="276" r:id="rId16"/>
    <p:sldId id="280" r:id="rId17"/>
    <p:sldId id="320" r:id="rId18"/>
    <p:sldId id="316" r:id="rId19"/>
    <p:sldId id="281" r:id="rId20"/>
    <p:sldId id="321" r:id="rId21"/>
    <p:sldId id="340" r:id="rId22"/>
    <p:sldId id="327" r:id="rId23"/>
    <p:sldId id="328" r:id="rId24"/>
    <p:sldId id="329" r:id="rId25"/>
    <p:sldId id="330" r:id="rId26"/>
    <p:sldId id="272" r:id="rId27"/>
    <p:sldId id="277" r:id="rId28"/>
    <p:sldId id="312" r:id="rId29"/>
    <p:sldId id="341" r:id="rId30"/>
    <p:sldId id="274" r:id="rId31"/>
    <p:sldId id="313" r:id="rId32"/>
    <p:sldId id="342" r:id="rId33"/>
    <p:sldId id="344" r:id="rId34"/>
    <p:sldId id="271" r:id="rId35"/>
    <p:sldId id="331" r:id="rId36"/>
    <p:sldId id="31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2A018-AF6A-354E-491C-1E591153ED57}" name="Osborne, James R MCPO USN DCNO N1 (USA)" initials="O(" userId="S::james.r.osborne.mil@us.navy.mil::db38b5b9-a24d-48a5-8eba-4cddad04ac17" providerId="AD"/>
  <p188:author id="{FC2196DD-371D-119E-A453-B719B9AC54EA}" name="Almonte, Marcelo MCPO USN NETC PENSACOLA FL (USA)" initials="A(" userId="S::marcelo.almonte.mil@us.navy.mil::6da9497a-c4c6-4b8b-a982-0c29bc2bfa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sborne, James R MCPO USN DCNO N1 (USA)" initials="OJRMUDN(" lastIdx="8" clrIdx="0">
    <p:extLst>
      <p:ext uri="{19B8F6BF-5375-455C-9EA6-DF929625EA0E}">
        <p15:presenceInfo xmlns:p15="http://schemas.microsoft.com/office/powerpoint/2012/main" userId="S-1-5-21-1801674531-2146617017-725345543-9566160" providerId="AD"/>
      </p:ext>
    </p:extLst>
  </p:cmAuthor>
  <p:cmAuthor id="2" name="Chukwuma, Shaqanta C SCPO USN NETPDC (USA)" initials="CSCSUN(" lastIdx="2" clrIdx="1">
    <p:extLst>
      <p:ext uri="{19B8F6BF-5375-455C-9EA6-DF929625EA0E}">
        <p15:presenceInfo xmlns:p15="http://schemas.microsoft.com/office/powerpoint/2012/main" userId="S-1-5-21-1801674531-2146617017-725345543-88618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38"/>
    <a:srgbClr val="022939"/>
    <a:srgbClr val="E8B010"/>
    <a:srgbClr val="002939"/>
    <a:srgbClr val="02293A"/>
    <a:srgbClr val="012A39"/>
    <a:srgbClr val="002A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D26841-155F-D054-801E-36B103710BE9}" v="4" dt="2024-08-27T15:56:56.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9" autoAdjust="0"/>
    <p:restoredTop sz="95390" autoAdjust="0"/>
  </p:normalViewPr>
  <p:slideViewPr>
    <p:cSldViewPr snapToGrid="0">
      <p:cViewPr>
        <p:scale>
          <a:sx n="110" d="100"/>
          <a:sy n="110" d="100"/>
        </p:scale>
        <p:origin x="1506" y="36"/>
      </p:cViewPr>
      <p:guideLst/>
    </p:cSldViewPr>
  </p:slideViewPr>
  <p:outlineViewPr>
    <p:cViewPr>
      <p:scale>
        <a:sx n="33" d="100"/>
        <a:sy n="33" d="100"/>
      </p:scale>
      <p:origin x="0" y="-14800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1" d="100"/>
          <a:sy n="51" d="100"/>
        </p:scale>
        <p:origin x="2692"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monte, Marcelo MCPO USN NETC PENSACOLA FL (USA)" userId="S::marcelo.almonte.mil@us.navy.mil::6da9497a-c4c6-4b8b-a982-0c29bc2bfa3a" providerId="AD" clId="Web-{C947E0E6-B39E-4188-99DE-C4772DF08D46}"/>
    <pc:docChg chg="modSld">
      <pc:chgData name="Almonte, Marcelo MCPO USN NETC PENSACOLA FL (USA)" userId="S::marcelo.almonte.mil@us.navy.mil::6da9497a-c4c6-4b8b-a982-0c29bc2bfa3a" providerId="AD" clId="Web-{C947E0E6-B39E-4188-99DE-C4772DF08D46}" dt="2024-08-07T16:48:18.457" v="14" actId="20577"/>
      <pc:docMkLst>
        <pc:docMk/>
      </pc:docMkLst>
      <pc:sldChg chg="modSp modNotes">
        <pc:chgData name="Almonte, Marcelo MCPO USN NETC PENSACOLA FL (USA)" userId="S::marcelo.almonte.mil@us.navy.mil::6da9497a-c4c6-4b8b-a982-0c29bc2bfa3a" providerId="AD" clId="Web-{C947E0E6-B39E-4188-99DE-C4772DF08D46}" dt="2024-08-07T16:48:18.457" v="14" actId="20577"/>
        <pc:sldMkLst>
          <pc:docMk/>
          <pc:sldMk cId="478412362" sldId="332"/>
        </pc:sldMkLst>
        <pc:spChg chg="mod">
          <ac:chgData name="Almonte, Marcelo MCPO USN NETC PENSACOLA FL (USA)" userId="S::marcelo.almonte.mil@us.navy.mil::6da9497a-c4c6-4b8b-a982-0c29bc2bfa3a" providerId="AD" clId="Web-{C947E0E6-B39E-4188-99DE-C4772DF08D46}" dt="2024-08-07T16:48:18.457" v="14" actId="20577"/>
          <ac:spMkLst>
            <pc:docMk/>
            <pc:sldMk cId="478412362" sldId="332"/>
            <ac:spMk id="3" creationId="{00000000-0000-0000-0000-000000000000}"/>
          </ac:spMkLst>
        </pc:spChg>
      </pc:sldChg>
    </pc:docChg>
  </pc:docChgLst>
  <pc:docChgLst>
    <pc:chgData name="Almonte, Marcelo MCPO USN NETC PENSACOLA FL (USA)" userId="S::marcelo.almonte.mil@us.navy.mil::6da9497a-c4c6-4b8b-a982-0c29bc2bfa3a" providerId="AD" clId="Web-{BA60A231-B529-4612-861A-3137788F08F3}"/>
    <pc:docChg chg="mod">
      <pc:chgData name="Almonte, Marcelo MCPO USN NETC PENSACOLA FL (USA)" userId="S::marcelo.almonte.mil@us.navy.mil::6da9497a-c4c6-4b8b-a982-0c29bc2bfa3a" providerId="AD" clId="Web-{BA60A231-B529-4612-861A-3137788F08F3}" dt="2024-08-16T15:56:57.899" v="0"/>
      <pc:docMkLst>
        <pc:docMk/>
      </pc:docMkLst>
    </pc:docChg>
  </pc:docChgLst>
  <pc:docChgLst>
    <pc:chgData name="Powell, Kelvin R SCPO USN COMNAVCRUITCOM MIL (USA)" userId="S::kelvin.r.powell.mil@us.navy.mil::22933322-2c17-43c2-a70b-5ab02b6482e4" providerId="AD" clId="Web-{9BE4FF5D-4087-032E-4C2B-852759635BBA}"/>
    <pc:docChg chg="modSld">
      <pc:chgData name="Powell, Kelvin R SCPO USN COMNAVCRUITCOM MIL (USA)" userId="S::kelvin.r.powell.mil@us.navy.mil::22933322-2c17-43c2-a70b-5ab02b6482e4" providerId="AD" clId="Web-{9BE4FF5D-4087-032E-4C2B-852759635BBA}" dt="2024-08-21T16:28:07.287" v="41"/>
      <pc:docMkLst>
        <pc:docMk/>
      </pc:docMkLst>
      <pc:sldChg chg="modNotes">
        <pc:chgData name="Powell, Kelvin R SCPO USN COMNAVCRUITCOM MIL (USA)" userId="S::kelvin.r.powell.mil@us.navy.mil::22933322-2c17-43c2-a70b-5ab02b6482e4" providerId="AD" clId="Web-{9BE4FF5D-4087-032E-4C2B-852759635BBA}" dt="2024-08-21T15:46:01.215" v="1"/>
        <pc:sldMkLst>
          <pc:docMk/>
          <pc:sldMk cId="871650659" sldId="262"/>
        </pc:sldMkLst>
      </pc:sldChg>
      <pc:sldChg chg="modNotes">
        <pc:chgData name="Powell, Kelvin R SCPO USN COMNAVCRUITCOM MIL (USA)" userId="S::kelvin.r.powell.mil@us.navy.mil::22933322-2c17-43c2-a70b-5ab02b6482e4" providerId="AD" clId="Web-{9BE4FF5D-4087-032E-4C2B-852759635BBA}" dt="2024-08-21T15:45:57.497" v="0"/>
        <pc:sldMkLst>
          <pc:docMk/>
          <pc:sldMk cId="1248904320" sldId="263"/>
        </pc:sldMkLst>
      </pc:sldChg>
      <pc:sldChg chg="modNotes">
        <pc:chgData name="Powell, Kelvin R SCPO USN COMNAVCRUITCOM MIL (USA)" userId="S::kelvin.r.powell.mil@us.navy.mil::22933322-2c17-43c2-a70b-5ab02b6482e4" providerId="AD" clId="Web-{9BE4FF5D-4087-032E-4C2B-852759635BBA}" dt="2024-08-21T16:27:34.709" v="26"/>
        <pc:sldMkLst>
          <pc:docMk/>
          <pc:sldMk cId="1490326126" sldId="272"/>
        </pc:sldMkLst>
      </pc:sldChg>
      <pc:sldChg chg="modNotes">
        <pc:chgData name="Powell, Kelvin R SCPO USN COMNAVCRUITCOM MIL (USA)" userId="S::kelvin.r.powell.mil@us.navy.mil::22933322-2c17-43c2-a70b-5ab02b6482e4" providerId="AD" clId="Web-{9BE4FF5D-4087-032E-4C2B-852759635BBA}" dt="2024-08-21T15:46:17.075" v="5"/>
        <pc:sldMkLst>
          <pc:docMk/>
          <pc:sldMk cId="1731260586" sldId="273"/>
        </pc:sldMkLst>
      </pc:sldChg>
      <pc:sldChg chg="modNotes">
        <pc:chgData name="Powell, Kelvin R SCPO USN COMNAVCRUITCOM MIL (USA)" userId="S::kelvin.r.powell.mil@us.navy.mil::22933322-2c17-43c2-a70b-5ab02b6482e4" providerId="AD" clId="Web-{9BE4FF5D-4087-032E-4C2B-852759635BBA}" dt="2024-08-21T16:27:48.240" v="33"/>
        <pc:sldMkLst>
          <pc:docMk/>
          <pc:sldMk cId="166852324" sldId="274"/>
        </pc:sldMkLst>
      </pc:sldChg>
      <pc:sldChg chg="modNotes">
        <pc:chgData name="Powell, Kelvin R SCPO USN COMNAVCRUITCOM MIL (USA)" userId="S::kelvin.r.powell.mil@us.navy.mil::22933322-2c17-43c2-a70b-5ab02b6482e4" providerId="AD" clId="Web-{9BE4FF5D-4087-032E-4C2B-852759635BBA}" dt="2024-08-21T15:46:43.716" v="10"/>
        <pc:sldMkLst>
          <pc:docMk/>
          <pc:sldMk cId="1917609044" sldId="276"/>
        </pc:sldMkLst>
      </pc:sldChg>
      <pc:sldChg chg="modNotes">
        <pc:chgData name="Powell, Kelvin R SCPO USN COMNAVCRUITCOM MIL (USA)" userId="S::kelvin.r.powell.mil@us.navy.mil::22933322-2c17-43c2-a70b-5ab02b6482e4" providerId="AD" clId="Web-{9BE4FF5D-4087-032E-4C2B-852759635BBA}" dt="2024-08-21T16:27:38.396" v="28"/>
        <pc:sldMkLst>
          <pc:docMk/>
          <pc:sldMk cId="154121100" sldId="277"/>
        </pc:sldMkLst>
      </pc:sldChg>
      <pc:sldChg chg="modNotes">
        <pc:chgData name="Powell, Kelvin R SCPO USN COMNAVCRUITCOM MIL (USA)" userId="S::kelvin.r.powell.mil@us.navy.mil::22933322-2c17-43c2-a70b-5ab02b6482e4" providerId="AD" clId="Web-{9BE4FF5D-4087-032E-4C2B-852759635BBA}" dt="2024-08-21T15:46:49.872" v="11"/>
        <pc:sldMkLst>
          <pc:docMk/>
          <pc:sldMk cId="2569493388" sldId="280"/>
        </pc:sldMkLst>
      </pc:sldChg>
      <pc:sldChg chg="modNotes">
        <pc:chgData name="Powell, Kelvin R SCPO USN COMNAVCRUITCOM MIL (USA)" userId="S::kelvin.r.powell.mil@us.navy.mil::22933322-2c17-43c2-a70b-5ab02b6482e4" providerId="AD" clId="Web-{9BE4FF5D-4087-032E-4C2B-852759635BBA}" dt="2024-08-21T16:27:19.661" v="15"/>
        <pc:sldMkLst>
          <pc:docMk/>
          <pc:sldMk cId="2397051376" sldId="281"/>
        </pc:sldMkLst>
      </pc:sldChg>
      <pc:sldChg chg="modNotes">
        <pc:chgData name="Powell, Kelvin R SCPO USN COMNAVCRUITCOM MIL (USA)" userId="S::kelvin.r.powell.mil@us.navy.mil::22933322-2c17-43c2-a70b-5ab02b6482e4" providerId="AD" clId="Web-{9BE4FF5D-4087-032E-4C2B-852759635BBA}" dt="2024-08-21T15:46:24.091" v="7"/>
        <pc:sldMkLst>
          <pc:docMk/>
          <pc:sldMk cId="3894317096" sldId="284"/>
        </pc:sldMkLst>
      </pc:sldChg>
      <pc:sldChg chg="modNotes">
        <pc:chgData name="Powell, Kelvin R SCPO USN COMNAVCRUITCOM MIL (USA)" userId="S::kelvin.r.powell.mil@us.navy.mil::22933322-2c17-43c2-a70b-5ab02b6482e4" providerId="AD" clId="Web-{9BE4FF5D-4087-032E-4C2B-852759635BBA}" dt="2024-08-21T16:27:40.865" v="30"/>
        <pc:sldMkLst>
          <pc:docMk/>
          <pc:sldMk cId="3417737932" sldId="312"/>
        </pc:sldMkLst>
      </pc:sldChg>
      <pc:sldChg chg="modNotes">
        <pc:chgData name="Powell, Kelvin R SCPO USN COMNAVCRUITCOM MIL (USA)" userId="S::kelvin.r.powell.mil@us.navy.mil::22933322-2c17-43c2-a70b-5ab02b6482e4" providerId="AD" clId="Web-{9BE4FF5D-4087-032E-4C2B-852759635BBA}" dt="2024-08-21T16:27:50.209" v="35"/>
        <pc:sldMkLst>
          <pc:docMk/>
          <pc:sldMk cId="528649711" sldId="313"/>
        </pc:sldMkLst>
      </pc:sldChg>
      <pc:sldChg chg="modNotes">
        <pc:chgData name="Powell, Kelvin R SCPO USN COMNAVCRUITCOM MIL (USA)" userId="S::kelvin.r.powell.mil@us.navy.mil::22933322-2c17-43c2-a70b-5ab02b6482e4" providerId="AD" clId="Web-{9BE4FF5D-4087-032E-4C2B-852759635BBA}" dt="2024-08-21T16:27:14.927" v="14"/>
        <pc:sldMkLst>
          <pc:docMk/>
          <pc:sldMk cId="1606554551" sldId="316"/>
        </pc:sldMkLst>
      </pc:sldChg>
      <pc:sldChg chg="modNotes">
        <pc:chgData name="Powell, Kelvin R SCPO USN COMNAVCRUITCOM MIL (USA)" userId="S::kelvin.r.powell.mil@us.navy.mil::22933322-2c17-43c2-a70b-5ab02b6482e4" providerId="AD" clId="Web-{9BE4FF5D-4087-032E-4C2B-852759635BBA}" dt="2024-08-21T15:46:38.513" v="8"/>
        <pc:sldMkLst>
          <pc:docMk/>
          <pc:sldMk cId="3290174981" sldId="317"/>
        </pc:sldMkLst>
      </pc:sldChg>
      <pc:sldChg chg="modNotes">
        <pc:chgData name="Powell, Kelvin R SCPO USN COMNAVCRUITCOM MIL (USA)" userId="S::kelvin.r.powell.mil@us.navy.mil::22933322-2c17-43c2-a70b-5ab02b6482e4" providerId="AD" clId="Web-{9BE4FF5D-4087-032E-4C2B-852759635BBA}" dt="2024-08-21T16:27:11.942" v="13"/>
        <pc:sldMkLst>
          <pc:docMk/>
          <pc:sldMk cId="138778738" sldId="320"/>
        </pc:sldMkLst>
      </pc:sldChg>
      <pc:sldChg chg="modNotes">
        <pc:chgData name="Powell, Kelvin R SCPO USN COMNAVCRUITCOM MIL (USA)" userId="S::kelvin.r.powell.mil@us.navy.mil::22933322-2c17-43c2-a70b-5ab02b6482e4" providerId="AD" clId="Web-{9BE4FF5D-4087-032E-4C2B-852759635BBA}" dt="2024-08-21T16:27:02.630" v="12"/>
        <pc:sldMkLst>
          <pc:docMk/>
          <pc:sldMk cId="2858675243" sldId="321"/>
        </pc:sldMkLst>
      </pc:sldChg>
      <pc:sldChg chg="modNotes">
        <pc:chgData name="Powell, Kelvin R SCPO USN COMNAVCRUITCOM MIL (USA)" userId="S::kelvin.r.powell.mil@us.navy.mil::22933322-2c17-43c2-a70b-5ab02b6482e4" providerId="AD" clId="Web-{9BE4FF5D-4087-032E-4C2B-852759635BBA}" dt="2024-08-21T15:46:41.294" v="9"/>
        <pc:sldMkLst>
          <pc:docMk/>
          <pc:sldMk cId="3333678749" sldId="322"/>
        </pc:sldMkLst>
      </pc:sldChg>
      <pc:sldChg chg="modNotes">
        <pc:chgData name="Powell, Kelvin R SCPO USN COMNAVCRUITCOM MIL (USA)" userId="S::kelvin.r.powell.mil@us.navy.mil::22933322-2c17-43c2-a70b-5ab02b6482e4" providerId="AD" clId="Web-{9BE4FF5D-4087-032E-4C2B-852759635BBA}" dt="2024-08-21T16:27:26.177" v="18"/>
        <pc:sldMkLst>
          <pc:docMk/>
          <pc:sldMk cId="1368969715" sldId="327"/>
        </pc:sldMkLst>
      </pc:sldChg>
      <pc:sldChg chg="modNotes">
        <pc:chgData name="Powell, Kelvin R SCPO USN COMNAVCRUITCOM MIL (USA)" userId="S::kelvin.r.powell.mil@us.navy.mil::22933322-2c17-43c2-a70b-5ab02b6482e4" providerId="AD" clId="Web-{9BE4FF5D-4087-032E-4C2B-852759635BBA}" dt="2024-08-21T16:27:28.537" v="20"/>
        <pc:sldMkLst>
          <pc:docMk/>
          <pc:sldMk cId="2178295399" sldId="328"/>
        </pc:sldMkLst>
      </pc:sldChg>
      <pc:sldChg chg="modNotes">
        <pc:chgData name="Powell, Kelvin R SCPO USN COMNAVCRUITCOM MIL (USA)" userId="S::kelvin.r.powell.mil@us.navy.mil::22933322-2c17-43c2-a70b-5ab02b6482e4" providerId="AD" clId="Web-{9BE4FF5D-4087-032E-4C2B-852759635BBA}" dt="2024-08-21T16:27:30.849" v="22"/>
        <pc:sldMkLst>
          <pc:docMk/>
          <pc:sldMk cId="746725948" sldId="329"/>
        </pc:sldMkLst>
      </pc:sldChg>
      <pc:sldChg chg="modNotes">
        <pc:chgData name="Powell, Kelvin R SCPO USN COMNAVCRUITCOM MIL (USA)" userId="S::kelvin.r.powell.mil@us.navy.mil::22933322-2c17-43c2-a70b-5ab02b6482e4" providerId="AD" clId="Web-{9BE4FF5D-4087-032E-4C2B-852759635BBA}" dt="2024-08-21T16:27:33.162" v="24"/>
        <pc:sldMkLst>
          <pc:docMk/>
          <pc:sldMk cId="4024466542" sldId="330"/>
        </pc:sldMkLst>
      </pc:sldChg>
      <pc:sldChg chg="modNotes">
        <pc:chgData name="Powell, Kelvin R SCPO USN COMNAVCRUITCOM MIL (USA)" userId="S::kelvin.r.powell.mil@us.navy.mil::22933322-2c17-43c2-a70b-5ab02b6482e4" providerId="AD" clId="Web-{9BE4FF5D-4087-032E-4C2B-852759635BBA}" dt="2024-08-21T15:46:05.106" v="2"/>
        <pc:sldMkLst>
          <pc:docMk/>
          <pc:sldMk cId="478412362" sldId="332"/>
        </pc:sldMkLst>
      </pc:sldChg>
      <pc:sldChg chg="modNotes">
        <pc:chgData name="Powell, Kelvin R SCPO USN COMNAVCRUITCOM MIL (USA)" userId="S::kelvin.r.powell.mil@us.navy.mil::22933322-2c17-43c2-a70b-5ab02b6482e4" providerId="AD" clId="Web-{9BE4FF5D-4087-032E-4C2B-852759635BBA}" dt="2024-08-21T15:46:20.528" v="6"/>
        <pc:sldMkLst>
          <pc:docMk/>
          <pc:sldMk cId="1050586806" sldId="333"/>
        </pc:sldMkLst>
      </pc:sldChg>
      <pc:sldChg chg="modNotes">
        <pc:chgData name="Powell, Kelvin R SCPO USN COMNAVCRUITCOM MIL (USA)" userId="S::kelvin.r.powell.mil@us.navy.mil::22933322-2c17-43c2-a70b-5ab02b6482e4" providerId="AD" clId="Web-{9BE4FF5D-4087-032E-4C2B-852759635BBA}" dt="2024-08-21T15:46:08.825" v="3"/>
        <pc:sldMkLst>
          <pc:docMk/>
          <pc:sldMk cId="179795418" sldId="338"/>
        </pc:sldMkLst>
      </pc:sldChg>
      <pc:sldChg chg="modNotes">
        <pc:chgData name="Powell, Kelvin R SCPO USN COMNAVCRUITCOM MIL (USA)" userId="S::kelvin.r.powell.mil@us.navy.mil::22933322-2c17-43c2-a70b-5ab02b6482e4" providerId="AD" clId="Web-{9BE4FF5D-4087-032E-4C2B-852759635BBA}" dt="2024-08-21T15:46:12.262" v="4"/>
        <pc:sldMkLst>
          <pc:docMk/>
          <pc:sldMk cId="95260785" sldId="339"/>
        </pc:sldMkLst>
      </pc:sldChg>
      <pc:sldChg chg="modNotes">
        <pc:chgData name="Powell, Kelvin R SCPO USN COMNAVCRUITCOM MIL (USA)" userId="S::kelvin.r.powell.mil@us.navy.mil::22933322-2c17-43c2-a70b-5ab02b6482e4" providerId="AD" clId="Web-{9BE4FF5D-4087-032E-4C2B-852759635BBA}" dt="2024-08-21T16:27:23.177" v="16"/>
        <pc:sldMkLst>
          <pc:docMk/>
          <pc:sldMk cId="3692971667" sldId="340"/>
        </pc:sldMkLst>
      </pc:sldChg>
      <pc:sldChg chg="modNotes">
        <pc:chgData name="Powell, Kelvin R SCPO USN COMNAVCRUITCOM MIL (USA)" userId="S::kelvin.r.powell.mil@us.navy.mil::22933322-2c17-43c2-a70b-5ab02b6482e4" providerId="AD" clId="Web-{9BE4FF5D-4087-032E-4C2B-852759635BBA}" dt="2024-08-21T16:27:43.177" v="31"/>
        <pc:sldMkLst>
          <pc:docMk/>
          <pc:sldMk cId="712085145" sldId="341"/>
        </pc:sldMkLst>
      </pc:sldChg>
      <pc:sldChg chg="modNotes">
        <pc:chgData name="Powell, Kelvin R SCPO USN COMNAVCRUITCOM MIL (USA)" userId="S::kelvin.r.powell.mil@us.navy.mil::22933322-2c17-43c2-a70b-5ab02b6482e4" providerId="AD" clId="Web-{9BE4FF5D-4087-032E-4C2B-852759635BBA}" dt="2024-08-21T16:27:51.475" v="37"/>
        <pc:sldMkLst>
          <pc:docMk/>
          <pc:sldMk cId="936472097" sldId="342"/>
        </pc:sldMkLst>
      </pc:sldChg>
      <pc:sldChg chg="modNotes">
        <pc:chgData name="Powell, Kelvin R SCPO USN COMNAVCRUITCOM MIL (USA)" userId="S::kelvin.r.powell.mil@us.navy.mil::22933322-2c17-43c2-a70b-5ab02b6482e4" providerId="AD" clId="Web-{9BE4FF5D-4087-032E-4C2B-852759635BBA}" dt="2024-08-21T16:28:07.287" v="41"/>
        <pc:sldMkLst>
          <pc:docMk/>
          <pc:sldMk cId="3114066301" sldId="344"/>
        </pc:sldMkLst>
      </pc:sldChg>
    </pc:docChg>
  </pc:docChgLst>
  <pc:docChgLst>
    <pc:chgData name="Gutierrez, Jennifer Rene CPO USN NAS LEMOORE CA (USA)" userId="S::jennifer.r.gutierrez7.mil@us.navy.mil::f94ddd39-dbf2-4f23-9227-fbd6e1e5930e" providerId="AD" clId="Web-{D9C5DEBF-A857-4362-ADE6-06D8A4E073EE}"/>
    <pc:docChg chg="modSld">
      <pc:chgData name="Gutierrez, Jennifer Rene CPO USN NAS LEMOORE CA (USA)" userId="S::jennifer.r.gutierrez7.mil@us.navy.mil::f94ddd39-dbf2-4f23-9227-fbd6e1e5930e" providerId="AD" clId="Web-{D9C5DEBF-A857-4362-ADE6-06D8A4E073EE}" dt="2024-06-13T16:23:40.635" v="94" actId="20577"/>
      <pc:docMkLst>
        <pc:docMk/>
      </pc:docMkLst>
      <pc:sldChg chg="modSp">
        <pc:chgData name="Gutierrez, Jennifer Rene CPO USN NAS LEMOORE CA (USA)" userId="S::jennifer.r.gutierrez7.mil@us.navy.mil::f94ddd39-dbf2-4f23-9227-fbd6e1e5930e" providerId="AD" clId="Web-{D9C5DEBF-A857-4362-ADE6-06D8A4E073EE}" dt="2024-06-13T16:23:40.635" v="94" actId="20577"/>
        <pc:sldMkLst>
          <pc:docMk/>
          <pc:sldMk cId="478412362" sldId="332"/>
        </pc:sldMkLst>
        <pc:spChg chg="mod">
          <ac:chgData name="Gutierrez, Jennifer Rene CPO USN NAS LEMOORE CA (USA)" userId="S::jennifer.r.gutierrez7.mil@us.navy.mil::f94ddd39-dbf2-4f23-9227-fbd6e1e5930e" providerId="AD" clId="Web-{D9C5DEBF-A857-4362-ADE6-06D8A4E073EE}" dt="2024-06-13T16:23:40.635" v="94" actId="20577"/>
          <ac:spMkLst>
            <pc:docMk/>
            <pc:sldMk cId="478412362" sldId="332"/>
            <ac:spMk id="3" creationId="{00000000-0000-0000-0000-000000000000}"/>
          </ac:spMkLst>
        </pc:spChg>
      </pc:sldChg>
    </pc:docChg>
  </pc:docChgLst>
  <pc:docChgLst>
    <pc:chgData name="Osborne, James R MCPO USN DCNO N1 (USA)" userId="S::james.r.osborne.mil@us.navy.mil::db38b5b9-a24d-48a5-8eba-4cddad04ac17" providerId="AD" clId="Web-{3E12E2E4-FA6F-4ECA-A601-0B7AB4252FED}"/>
    <pc:docChg chg="mod">
      <pc:chgData name="Osborne, James R MCPO USN DCNO N1 (USA)" userId="S::james.r.osborne.mil@us.navy.mil::db38b5b9-a24d-48a5-8eba-4cddad04ac17" providerId="AD" clId="Web-{3E12E2E4-FA6F-4ECA-A601-0B7AB4252FED}" dt="2024-08-15T21:17:13.463" v="0"/>
      <pc:docMkLst>
        <pc:docMk/>
      </pc:docMkLst>
    </pc:docChg>
  </pc:docChgLst>
  <pc:docChgLst>
    <pc:chgData name="Powell, Kelvin R SCPO USN COMNAVCRUITCOM MIL (USA)" userId="S::kelvin.r.powell.mil@us.navy.mil::22933322-2c17-43c2-a70b-5ab02b6482e4" providerId="AD" clId="Web-{8CD26841-155F-D054-801E-36B103710BE9}"/>
    <pc:docChg chg="modSld">
      <pc:chgData name="Powell, Kelvin R SCPO USN COMNAVCRUITCOM MIL (USA)" userId="S::kelvin.r.powell.mil@us.navy.mil::22933322-2c17-43c2-a70b-5ab02b6482e4" providerId="AD" clId="Web-{8CD26841-155F-D054-801E-36B103710BE9}" dt="2024-08-27T15:57:00.406" v="53"/>
      <pc:docMkLst>
        <pc:docMk/>
      </pc:docMkLst>
      <pc:sldChg chg="modNotes">
        <pc:chgData name="Powell, Kelvin R SCPO USN COMNAVCRUITCOM MIL (USA)" userId="S::kelvin.r.powell.mil@us.navy.mil::22933322-2c17-43c2-a70b-5ab02b6482e4" providerId="AD" clId="Web-{8CD26841-155F-D054-801E-36B103710BE9}" dt="2024-08-27T15:55:43.729" v="3"/>
        <pc:sldMkLst>
          <pc:docMk/>
          <pc:sldMk cId="871650659" sldId="262"/>
        </pc:sldMkLst>
      </pc:sldChg>
      <pc:sldChg chg="modNotes">
        <pc:chgData name="Powell, Kelvin R SCPO USN COMNAVCRUITCOM MIL (USA)" userId="S::kelvin.r.powell.mil@us.navy.mil::22933322-2c17-43c2-a70b-5ab02b6482e4" providerId="AD" clId="Web-{8CD26841-155F-D054-801E-36B103710BE9}" dt="2024-08-27T15:55:41.416" v="1"/>
        <pc:sldMkLst>
          <pc:docMk/>
          <pc:sldMk cId="1248904320" sldId="263"/>
        </pc:sldMkLst>
      </pc:sldChg>
      <pc:sldChg chg="modNotes">
        <pc:chgData name="Powell, Kelvin R SCPO USN COMNAVCRUITCOM MIL (USA)" userId="S::kelvin.r.powell.mil@us.navy.mil::22933322-2c17-43c2-a70b-5ab02b6482e4" providerId="AD" clId="Web-{8CD26841-155F-D054-801E-36B103710BE9}" dt="2024-08-27T15:56:38.764" v="39"/>
        <pc:sldMkLst>
          <pc:docMk/>
          <pc:sldMk cId="1490326126" sldId="272"/>
        </pc:sldMkLst>
      </pc:sldChg>
      <pc:sldChg chg="modNotes">
        <pc:chgData name="Powell, Kelvin R SCPO USN COMNAVCRUITCOM MIL (USA)" userId="S::kelvin.r.powell.mil@us.navy.mil::22933322-2c17-43c2-a70b-5ab02b6482e4" providerId="AD" clId="Web-{8CD26841-155F-D054-801E-36B103710BE9}" dt="2024-08-27T15:55:56.824" v="10"/>
        <pc:sldMkLst>
          <pc:docMk/>
          <pc:sldMk cId="1731260586" sldId="273"/>
        </pc:sldMkLst>
      </pc:sldChg>
      <pc:sldChg chg="modNotes">
        <pc:chgData name="Powell, Kelvin R SCPO USN COMNAVCRUITCOM MIL (USA)" userId="S::kelvin.r.powell.mil@us.navy.mil::22933322-2c17-43c2-a70b-5ab02b6482e4" providerId="AD" clId="Web-{8CD26841-155F-D054-801E-36B103710BE9}" dt="2024-08-27T15:56:50.780" v="47"/>
        <pc:sldMkLst>
          <pc:docMk/>
          <pc:sldMk cId="166852324" sldId="274"/>
        </pc:sldMkLst>
      </pc:sldChg>
      <pc:sldChg chg="modNotes">
        <pc:chgData name="Powell, Kelvin R SCPO USN COMNAVCRUITCOM MIL (USA)" userId="S::kelvin.r.powell.mil@us.navy.mil::22933322-2c17-43c2-a70b-5ab02b6482e4" providerId="AD" clId="Web-{8CD26841-155F-D054-801E-36B103710BE9}" dt="2024-08-27T15:56:10.356" v="18"/>
        <pc:sldMkLst>
          <pc:docMk/>
          <pc:sldMk cId="1917609044" sldId="276"/>
        </pc:sldMkLst>
      </pc:sldChg>
      <pc:sldChg chg="modNotes">
        <pc:chgData name="Powell, Kelvin R SCPO USN COMNAVCRUITCOM MIL (USA)" userId="S::kelvin.r.powell.mil@us.navy.mil::22933322-2c17-43c2-a70b-5ab02b6482e4" providerId="AD" clId="Web-{8CD26841-155F-D054-801E-36B103710BE9}" dt="2024-08-27T15:56:42.858" v="41"/>
        <pc:sldMkLst>
          <pc:docMk/>
          <pc:sldMk cId="154121100" sldId="277"/>
        </pc:sldMkLst>
      </pc:sldChg>
      <pc:sldChg chg="modNotes">
        <pc:chgData name="Powell, Kelvin R SCPO USN COMNAVCRUITCOM MIL (USA)" userId="S::kelvin.r.powell.mil@us.navy.mil::22933322-2c17-43c2-a70b-5ab02b6482e4" providerId="AD" clId="Web-{8CD26841-155F-D054-801E-36B103710BE9}" dt="2024-08-27T15:56:12.059" v="20"/>
        <pc:sldMkLst>
          <pc:docMk/>
          <pc:sldMk cId="2569493388" sldId="280"/>
        </pc:sldMkLst>
      </pc:sldChg>
      <pc:sldChg chg="modNotes">
        <pc:chgData name="Powell, Kelvin R SCPO USN COMNAVCRUITCOM MIL (USA)" userId="S::kelvin.r.powell.mil@us.navy.mil::22933322-2c17-43c2-a70b-5ab02b6482e4" providerId="AD" clId="Web-{8CD26841-155F-D054-801E-36B103710BE9}" dt="2024-08-27T15:56:21.435" v="26"/>
        <pc:sldMkLst>
          <pc:docMk/>
          <pc:sldMk cId="2397051376" sldId="281"/>
        </pc:sldMkLst>
      </pc:sldChg>
      <pc:sldChg chg="modNotes">
        <pc:chgData name="Powell, Kelvin R SCPO USN COMNAVCRUITCOM MIL (USA)" userId="S::kelvin.r.powell.mil@us.navy.mil::22933322-2c17-43c2-a70b-5ab02b6482e4" providerId="AD" clId="Web-{8CD26841-155F-D054-801E-36B103710BE9}" dt="2024-08-27T15:56:02.074" v="14"/>
        <pc:sldMkLst>
          <pc:docMk/>
          <pc:sldMk cId="3894317096" sldId="284"/>
        </pc:sldMkLst>
      </pc:sldChg>
      <pc:sldChg chg="modNotes">
        <pc:chgData name="Powell, Kelvin R SCPO USN COMNAVCRUITCOM MIL (USA)" userId="S::kelvin.r.powell.mil@us.navy.mil::22933322-2c17-43c2-a70b-5ab02b6482e4" providerId="AD" clId="Web-{8CD26841-155F-D054-801E-36B103710BE9}" dt="2024-08-27T15:56:47.077" v="43"/>
        <pc:sldMkLst>
          <pc:docMk/>
          <pc:sldMk cId="3417737932" sldId="312"/>
        </pc:sldMkLst>
      </pc:sldChg>
      <pc:sldChg chg="modNotes">
        <pc:chgData name="Powell, Kelvin R SCPO USN COMNAVCRUITCOM MIL (USA)" userId="S::kelvin.r.powell.mil@us.navy.mil::22933322-2c17-43c2-a70b-5ab02b6482e4" providerId="AD" clId="Web-{8CD26841-155F-D054-801E-36B103710BE9}" dt="2024-08-27T15:56:54.312" v="49"/>
        <pc:sldMkLst>
          <pc:docMk/>
          <pc:sldMk cId="528649711" sldId="313"/>
        </pc:sldMkLst>
      </pc:sldChg>
      <pc:sldChg chg="modNotes">
        <pc:chgData name="Powell, Kelvin R SCPO USN COMNAVCRUITCOM MIL (USA)" userId="S::kelvin.r.powell.mil@us.navy.mil::22933322-2c17-43c2-a70b-5ab02b6482e4" providerId="AD" clId="Web-{8CD26841-155F-D054-801E-36B103710BE9}" dt="2024-08-27T15:56:19.419" v="24"/>
        <pc:sldMkLst>
          <pc:docMk/>
          <pc:sldMk cId="1606554551" sldId="316"/>
        </pc:sldMkLst>
      </pc:sldChg>
      <pc:sldChg chg="modNotes">
        <pc:chgData name="Powell, Kelvin R SCPO USN COMNAVCRUITCOM MIL (USA)" userId="S::kelvin.r.powell.mil@us.navy.mil::22933322-2c17-43c2-a70b-5ab02b6482e4" providerId="AD" clId="Web-{8CD26841-155F-D054-801E-36B103710BE9}" dt="2024-08-27T15:56:04.433" v="15"/>
        <pc:sldMkLst>
          <pc:docMk/>
          <pc:sldMk cId="3290174981" sldId="317"/>
        </pc:sldMkLst>
      </pc:sldChg>
      <pc:sldChg chg="modNotes">
        <pc:chgData name="Powell, Kelvin R SCPO USN COMNAVCRUITCOM MIL (USA)" userId="S::kelvin.r.powell.mil@us.navy.mil::22933322-2c17-43c2-a70b-5ab02b6482e4" providerId="AD" clId="Web-{8CD26841-155F-D054-801E-36B103710BE9}" dt="2024-08-27T15:56:14.356" v="22"/>
        <pc:sldMkLst>
          <pc:docMk/>
          <pc:sldMk cId="138778738" sldId="320"/>
        </pc:sldMkLst>
      </pc:sldChg>
      <pc:sldChg chg="modNotes">
        <pc:chgData name="Powell, Kelvin R SCPO USN COMNAVCRUITCOM MIL (USA)" userId="S::kelvin.r.powell.mil@us.navy.mil::22933322-2c17-43c2-a70b-5ab02b6482e4" providerId="AD" clId="Web-{8CD26841-155F-D054-801E-36B103710BE9}" dt="2024-08-27T15:56:23.372" v="28"/>
        <pc:sldMkLst>
          <pc:docMk/>
          <pc:sldMk cId="2858675243" sldId="321"/>
        </pc:sldMkLst>
      </pc:sldChg>
      <pc:sldChg chg="modNotes">
        <pc:chgData name="Powell, Kelvin R SCPO USN COMNAVCRUITCOM MIL (USA)" userId="S::kelvin.r.powell.mil@us.navy.mil::22933322-2c17-43c2-a70b-5ab02b6482e4" providerId="AD" clId="Web-{8CD26841-155F-D054-801E-36B103710BE9}" dt="2024-08-27T15:56:07.559" v="16"/>
        <pc:sldMkLst>
          <pc:docMk/>
          <pc:sldMk cId="3333678749" sldId="322"/>
        </pc:sldMkLst>
      </pc:sldChg>
      <pc:sldChg chg="modNotes">
        <pc:chgData name="Powell, Kelvin R SCPO USN COMNAVCRUITCOM MIL (USA)" userId="S::kelvin.r.powell.mil@us.navy.mil::22933322-2c17-43c2-a70b-5ab02b6482e4" providerId="AD" clId="Web-{8CD26841-155F-D054-801E-36B103710BE9}" dt="2024-08-27T15:56:28.201" v="32"/>
        <pc:sldMkLst>
          <pc:docMk/>
          <pc:sldMk cId="1368969715" sldId="327"/>
        </pc:sldMkLst>
      </pc:sldChg>
      <pc:sldChg chg="modNotes">
        <pc:chgData name="Powell, Kelvin R SCPO USN COMNAVCRUITCOM MIL (USA)" userId="S::kelvin.r.powell.mil@us.navy.mil::22933322-2c17-43c2-a70b-5ab02b6482e4" providerId="AD" clId="Web-{8CD26841-155F-D054-801E-36B103710BE9}" dt="2024-08-27T15:56:31.388" v="34"/>
        <pc:sldMkLst>
          <pc:docMk/>
          <pc:sldMk cId="2178295399" sldId="328"/>
        </pc:sldMkLst>
      </pc:sldChg>
      <pc:sldChg chg="modNotes">
        <pc:chgData name="Powell, Kelvin R SCPO USN COMNAVCRUITCOM MIL (USA)" userId="S::kelvin.r.powell.mil@us.navy.mil::22933322-2c17-43c2-a70b-5ab02b6482e4" providerId="AD" clId="Web-{8CD26841-155F-D054-801E-36B103710BE9}" dt="2024-08-27T15:56:33.717" v="36"/>
        <pc:sldMkLst>
          <pc:docMk/>
          <pc:sldMk cId="746725948" sldId="329"/>
        </pc:sldMkLst>
      </pc:sldChg>
      <pc:sldChg chg="modNotes">
        <pc:chgData name="Powell, Kelvin R SCPO USN COMNAVCRUITCOM MIL (USA)" userId="S::kelvin.r.powell.mil@us.navy.mil::22933322-2c17-43c2-a70b-5ab02b6482e4" providerId="AD" clId="Web-{8CD26841-155F-D054-801E-36B103710BE9}" dt="2024-08-27T15:56:37.170" v="38"/>
        <pc:sldMkLst>
          <pc:docMk/>
          <pc:sldMk cId="4024466542" sldId="330"/>
        </pc:sldMkLst>
      </pc:sldChg>
      <pc:sldChg chg="modNotes">
        <pc:chgData name="Powell, Kelvin R SCPO USN COMNAVCRUITCOM MIL (USA)" userId="S::kelvin.r.powell.mil@us.navy.mil::22933322-2c17-43c2-a70b-5ab02b6482e4" providerId="AD" clId="Web-{8CD26841-155F-D054-801E-36B103710BE9}" dt="2024-08-27T15:55:46.292" v="5"/>
        <pc:sldMkLst>
          <pc:docMk/>
          <pc:sldMk cId="478412362" sldId="332"/>
        </pc:sldMkLst>
      </pc:sldChg>
      <pc:sldChg chg="modNotes">
        <pc:chgData name="Powell, Kelvin R SCPO USN COMNAVCRUITCOM MIL (USA)" userId="S::kelvin.r.powell.mil@us.navy.mil::22933322-2c17-43c2-a70b-5ab02b6482e4" providerId="AD" clId="Web-{8CD26841-155F-D054-801E-36B103710BE9}" dt="2024-08-27T15:56:00.293" v="12"/>
        <pc:sldMkLst>
          <pc:docMk/>
          <pc:sldMk cId="1050586806" sldId="333"/>
        </pc:sldMkLst>
      </pc:sldChg>
      <pc:sldChg chg="modNotes">
        <pc:chgData name="Powell, Kelvin R SCPO USN COMNAVCRUITCOM MIL (USA)" userId="S::kelvin.r.powell.mil@us.navy.mil::22933322-2c17-43c2-a70b-5ab02b6482e4" providerId="AD" clId="Web-{8CD26841-155F-D054-801E-36B103710BE9}" dt="2024-08-27T15:55:49.136" v="7"/>
        <pc:sldMkLst>
          <pc:docMk/>
          <pc:sldMk cId="179795418" sldId="338"/>
        </pc:sldMkLst>
      </pc:sldChg>
      <pc:sldChg chg="modNotes">
        <pc:chgData name="Powell, Kelvin R SCPO USN COMNAVCRUITCOM MIL (USA)" userId="S::kelvin.r.powell.mil@us.navy.mil::22933322-2c17-43c2-a70b-5ab02b6482e4" providerId="AD" clId="Web-{8CD26841-155F-D054-801E-36B103710BE9}" dt="2024-08-27T15:55:54.495" v="9"/>
        <pc:sldMkLst>
          <pc:docMk/>
          <pc:sldMk cId="95260785" sldId="339"/>
        </pc:sldMkLst>
      </pc:sldChg>
      <pc:sldChg chg="modNotes">
        <pc:chgData name="Powell, Kelvin R SCPO USN COMNAVCRUITCOM MIL (USA)" userId="S::kelvin.r.powell.mil@us.navy.mil::22933322-2c17-43c2-a70b-5ab02b6482e4" providerId="AD" clId="Web-{8CD26841-155F-D054-801E-36B103710BE9}" dt="2024-08-27T15:56:25.966" v="30"/>
        <pc:sldMkLst>
          <pc:docMk/>
          <pc:sldMk cId="3692971667" sldId="340"/>
        </pc:sldMkLst>
      </pc:sldChg>
      <pc:sldChg chg="modNotes">
        <pc:chgData name="Powell, Kelvin R SCPO USN COMNAVCRUITCOM MIL (USA)" userId="S::kelvin.r.powell.mil@us.navy.mil::22933322-2c17-43c2-a70b-5ab02b6482e4" providerId="AD" clId="Web-{8CD26841-155F-D054-801E-36B103710BE9}" dt="2024-08-27T15:56:49.280" v="45"/>
        <pc:sldMkLst>
          <pc:docMk/>
          <pc:sldMk cId="712085145" sldId="341"/>
        </pc:sldMkLst>
      </pc:sldChg>
      <pc:sldChg chg="modNotes">
        <pc:chgData name="Powell, Kelvin R SCPO USN COMNAVCRUITCOM MIL (USA)" userId="S::kelvin.r.powell.mil@us.navy.mil::22933322-2c17-43c2-a70b-5ab02b6482e4" providerId="AD" clId="Web-{8CD26841-155F-D054-801E-36B103710BE9}" dt="2024-08-27T15:56:56.687" v="51"/>
        <pc:sldMkLst>
          <pc:docMk/>
          <pc:sldMk cId="936472097" sldId="342"/>
        </pc:sldMkLst>
      </pc:sldChg>
      <pc:sldChg chg="modNotes">
        <pc:chgData name="Powell, Kelvin R SCPO USN COMNAVCRUITCOM MIL (USA)" userId="S::kelvin.r.powell.mil@us.navy.mil::22933322-2c17-43c2-a70b-5ab02b6482e4" providerId="AD" clId="Web-{8CD26841-155F-D054-801E-36B103710BE9}" dt="2024-08-27T15:57:00.406" v="53"/>
        <pc:sldMkLst>
          <pc:docMk/>
          <pc:sldMk cId="3114066301" sldId="344"/>
        </pc:sldMkLst>
      </pc:sldChg>
    </pc:docChg>
  </pc:docChgLst>
  <pc:docChgLst>
    <pc:chgData name="Osborne, James R MCPO USN DCNO N1 (USA)" userId="S::james.r.osborne.mil@us.navy.mil::db38b5b9-a24d-48a5-8eba-4cddad04ac17" providerId="AD" clId="Web-{F4CCBF60-BD55-4562-BF46-E932D6F2737F}"/>
    <pc:docChg chg="delSld">
      <pc:chgData name="Osborne, James R MCPO USN DCNO N1 (USA)" userId="S::james.r.osborne.mil@us.navy.mil::db38b5b9-a24d-48a5-8eba-4cddad04ac17" providerId="AD" clId="Web-{F4CCBF60-BD55-4562-BF46-E932D6F2737F}" dt="2024-08-19T12:30:57.052" v="0"/>
      <pc:docMkLst>
        <pc:docMk/>
      </pc:docMkLst>
      <pc:sldChg chg="del">
        <pc:chgData name="Osborne, James R MCPO USN DCNO N1 (USA)" userId="S::james.r.osborne.mil@us.navy.mil::db38b5b9-a24d-48a5-8eba-4cddad04ac17" providerId="AD" clId="Web-{F4CCBF60-BD55-4562-BF46-E932D6F2737F}" dt="2024-08-19T12:30:57.052" v="0"/>
        <pc:sldMkLst>
          <pc:docMk/>
          <pc:sldMk cId="1033085966" sldId="3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56272-8E2E-D34A-BD7A-9F0D1A9FB79D}" type="datetimeFigureOut">
              <a:rPr lang="en-US" smtClean="0"/>
              <a:t>8/27/2024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CEE01-41AF-2A4D-9C8A-1F63ADF14122}" type="slidenum">
              <a:rPr lang="en-US" smtClean="0"/>
              <a:t>‹#›</a:t>
            </a:fld>
            <a:endParaRPr lang="en-US"/>
          </a:p>
        </p:txBody>
      </p:sp>
    </p:spTree>
    <p:extLst>
      <p:ext uri="{BB962C8B-B14F-4D97-AF65-F5344CB8AC3E}">
        <p14:creationId xmlns:p14="http://schemas.microsoft.com/office/powerpoint/2010/main" val="339324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a:t>
            </a:fld>
            <a:endParaRPr lang="en-US"/>
          </a:p>
        </p:txBody>
      </p:sp>
    </p:spTree>
    <p:extLst>
      <p:ext uri="{BB962C8B-B14F-4D97-AF65-F5344CB8AC3E}">
        <p14:creationId xmlns:p14="http://schemas.microsoft.com/office/powerpoint/2010/main" val="325722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None.</a:t>
            </a:r>
            <a:endParaRPr lang="en-US" dirty="0"/>
          </a:p>
        </p:txBody>
      </p:sp>
      <p:sp>
        <p:nvSpPr>
          <p:cNvPr id="4" name="Slide Number Placeholder 3"/>
          <p:cNvSpPr>
            <a:spLocks noGrp="1"/>
          </p:cNvSpPr>
          <p:nvPr>
            <p:ph type="sldNum" sz="quarter" idx="5"/>
          </p:nvPr>
        </p:nvSpPr>
        <p:spPr/>
        <p:txBody>
          <a:bodyPr/>
          <a:lstStyle/>
          <a:p>
            <a:fld id="{D5ACEE01-41AF-2A4D-9C8A-1F63ADF14122}" type="slidenum">
              <a:rPr lang="en-US" smtClean="0"/>
              <a:t>10</a:t>
            </a:fld>
            <a:endParaRPr lang="en-US"/>
          </a:p>
        </p:txBody>
      </p:sp>
    </p:spTree>
    <p:extLst>
      <p:ext uri="{BB962C8B-B14F-4D97-AF65-F5344CB8AC3E}">
        <p14:creationId xmlns:p14="http://schemas.microsoft.com/office/powerpoint/2010/main" val="1013832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a:ea typeface="Tahoma"/>
                <a:cs typeface="Tahoma"/>
              </a:rPr>
              <a:t>None.</a:t>
            </a:r>
          </a:p>
        </p:txBody>
      </p:sp>
      <p:sp>
        <p:nvSpPr>
          <p:cNvPr id="4" name="Slide Number Placeholder 3"/>
          <p:cNvSpPr>
            <a:spLocks noGrp="1"/>
          </p:cNvSpPr>
          <p:nvPr>
            <p:ph type="sldNum" sz="quarter" idx="5"/>
          </p:nvPr>
        </p:nvSpPr>
        <p:spPr/>
        <p:txBody>
          <a:bodyPr/>
          <a:lstStyle/>
          <a:p>
            <a:fld id="{D5ACEE01-41AF-2A4D-9C8A-1F63ADF14122}" type="slidenum">
              <a:rPr lang="en-US" smtClean="0"/>
              <a:t>11</a:t>
            </a:fld>
            <a:endParaRPr lang="en-US"/>
          </a:p>
        </p:txBody>
      </p:sp>
    </p:spTree>
    <p:extLst>
      <p:ext uri="{BB962C8B-B14F-4D97-AF65-F5344CB8AC3E}">
        <p14:creationId xmlns:p14="http://schemas.microsoft.com/office/powerpoint/2010/main" val="354969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p>
          <a:p>
            <a:r>
              <a:rPr lang="en-US" dirty="0">
                <a:latin typeface="Tahoma"/>
                <a:ea typeface="Tahoma"/>
                <a:cs typeface="Tahoma"/>
              </a:rPr>
              <a:t>1. Highly recommend service members contact detailer PRIOR to in negotiation window for consideration.</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2. Additional information at:</a:t>
            </a:r>
          </a:p>
          <a:p>
            <a:r>
              <a:rPr lang="en-US" dirty="0">
                <a:latin typeface="Tahoma" panose="020B0604030504040204" pitchFamily="34" charset="0"/>
                <a:ea typeface="Tahoma" panose="020B0604030504040204" pitchFamily="34" charset="0"/>
                <a:cs typeface="Tahoma" panose="020B0604030504040204" pitchFamily="34" charset="0"/>
              </a:rPr>
              <a:t>Career</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Management&lt;Detailing&lt;Enlisted&lt;Shore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Special&lt;Recruiting</a:t>
            </a:r>
          </a:p>
        </p:txBody>
      </p:sp>
      <p:sp>
        <p:nvSpPr>
          <p:cNvPr id="4" name="Slide Number Placeholder 3"/>
          <p:cNvSpPr>
            <a:spLocks noGrp="1"/>
          </p:cNvSpPr>
          <p:nvPr>
            <p:ph type="sldNum" sz="quarter" idx="5"/>
          </p:nvPr>
        </p:nvSpPr>
        <p:spPr/>
        <p:txBody>
          <a:bodyPr/>
          <a:lstStyle/>
          <a:p>
            <a:fld id="{D5ACEE01-41AF-2A4D-9C8A-1F63ADF14122}" type="slidenum">
              <a:rPr lang="en-US" smtClean="0"/>
              <a:t>12</a:t>
            </a:fld>
            <a:endParaRPr lang="en-US"/>
          </a:p>
        </p:txBody>
      </p:sp>
    </p:spTree>
    <p:extLst>
      <p:ext uri="{BB962C8B-B14F-4D97-AF65-F5344CB8AC3E}">
        <p14:creationId xmlns:p14="http://schemas.microsoft.com/office/powerpoint/2010/main" val="501506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Tahoma"/>
                <a:cs typeface="Calibri"/>
              </a:rPr>
              <a:t>FACILITATOR GUIDE:</a:t>
            </a:r>
            <a:endParaRPr lang="en-US" b="0" dirty="0">
              <a:latin typeface="Tahoma" panose="020B0604030504040204" pitchFamily="34" charset="0"/>
              <a:ea typeface="Tahoma"/>
              <a:cs typeface="Tahoma" panose="020B0604030504040204" pitchFamily="34" charset="0"/>
            </a:endParaRPr>
          </a:p>
          <a:p>
            <a:r>
              <a:rPr lang="en-US" b="0" dirty="0">
                <a:latin typeface="Tahoma"/>
                <a:ea typeface="Tahoma"/>
                <a:cs typeface="Tahoma"/>
              </a:rPr>
              <a:t>These are only some of the screening</a:t>
            </a:r>
            <a:r>
              <a:rPr lang="en-US" b="0" baseline="0" dirty="0">
                <a:latin typeface="Tahoma"/>
                <a:ea typeface="Tahoma"/>
                <a:cs typeface="Tahoma"/>
              </a:rPr>
              <a:t> requirements for RDC.  </a:t>
            </a:r>
            <a:r>
              <a:rPr lang="en-US" b="0" dirty="0">
                <a:latin typeface="Tahoma"/>
                <a:ea typeface="Tahoma"/>
                <a:cs typeface="Tahoma"/>
              </a:rPr>
              <a:t>See</a:t>
            </a:r>
            <a:r>
              <a:rPr lang="en-US" b="0" baseline="0" dirty="0">
                <a:latin typeface="Tahoma"/>
                <a:ea typeface="Tahoma"/>
                <a:cs typeface="Tahoma"/>
              </a:rPr>
              <a:t> MPM article for specific requirements.  </a:t>
            </a:r>
            <a:endParaRPr lang="en-US" b="1" dirty="0">
              <a:latin typeface="Calibri"/>
              <a:ea typeface="Tahoma"/>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13</a:t>
            </a:fld>
            <a:endParaRPr lang="en-US"/>
          </a:p>
        </p:txBody>
      </p:sp>
    </p:spTree>
    <p:extLst>
      <p:ext uri="{BB962C8B-B14F-4D97-AF65-F5344CB8AC3E}">
        <p14:creationId xmlns:p14="http://schemas.microsoft.com/office/powerpoint/2010/main" val="983697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Review form.</a:t>
            </a:r>
            <a:endParaRPr lang="en-US" dirty="0"/>
          </a:p>
        </p:txBody>
      </p:sp>
      <p:sp>
        <p:nvSpPr>
          <p:cNvPr id="4" name="Slide Number Placeholder 3"/>
          <p:cNvSpPr>
            <a:spLocks noGrp="1"/>
          </p:cNvSpPr>
          <p:nvPr>
            <p:ph type="sldNum" sz="quarter" idx="5"/>
          </p:nvPr>
        </p:nvSpPr>
        <p:spPr/>
        <p:txBody>
          <a:bodyPr/>
          <a:lstStyle/>
          <a:p>
            <a:fld id="{D5ACEE01-41AF-2A4D-9C8A-1F63ADF14122}" type="slidenum">
              <a:rPr lang="en-US" smtClean="0"/>
              <a:t>14</a:t>
            </a:fld>
            <a:endParaRPr lang="en-US"/>
          </a:p>
        </p:txBody>
      </p:sp>
    </p:spTree>
    <p:extLst>
      <p:ext uri="{BB962C8B-B14F-4D97-AF65-F5344CB8AC3E}">
        <p14:creationId xmlns:p14="http://schemas.microsoft.com/office/powerpoint/2010/main" val="294085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p>
          <a:p>
            <a:r>
              <a:rPr lang="en-US" dirty="0">
                <a:latin typeface="Tahoma"/>
                <a:ea typeface="Tahoma"/>
                <a:cs typeface="Tahoma"/>
              </a:rPr>
              <a:t>Additional information can be found at:  Career-Management&lt;Detailing&lt;Enlisted&lt;Shore-Special&lt;RDC</a:t>
            </a:r>
          </a:p>
        </p:txBody>
      </p:sp>
      <p:sp>
        <p:nvSpPr>
          <p:cNvPr id="4" name="Slide Number Placeholder 3"/>
          <p:cNvSpPr>
            <a:spLocks noGrp="1"/>
          </p:cNvSpPr>
          <p:nvPr>
            <p:ph type="sldNum" sz="quarter" idx="5"/>
          </p:nvPr>
        </p:nvSpPr>
        <p:spPr/>
        <p:txBody>
          <a:bodyPr/>
          <a:lstStyle/>
          <a:p>
            <a:fld id="{D5ACEE01-41AF-2A4D-9C8A-1F63ADF14122}" type="slidenum">
              <a:rPr lang="en-US" smtClean="0"/>
              <a:t>15</a:t>
            </a:fld>
            <a:endParaRPr lang="en-US"/>
          </a:p>
        </p:txBody>
      </p:sp>
    </p:spTree>
    <p:extLst>
      <p:ext uri="{BB962C8B-B14F-4D97-AF65-F5344CB8AC3E}">
        <p14:creationId xmlns:p14="http://schemas.microsoft.com/office/powerpoint/2010/main" val="1246025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These are only some of the screening requirements for RDC.  See MPM article for specific requirements. </a:t>
            </a:r>
            <a:endParaRPr lang="en-US" dirty="0"/>
          </a:p>
        </p:txBody>
      </p:sp>
      <p:sp>
        <p:nvSpPr>
          <p:cNvPr id="4" name="Slide Number Placeholder 3"/>
          <p:cNvSpPr>
            <a:spLocks noGrp="1"/>
          </p:cNvSpPr>
          <p:nvPr>
            <p:ph type="sldNum" sz="quarter" idx="5"/>
          </p:nvPr>
        </p:nvSpPr>
        <p:spPr/>
        <p:txBody>
          <a:bodyPr/>
          <a:lstStyle/>
          <a:p>
            <a:fld id="{D5ACEE01-41AF-2A4D-9C8A-1F63ADF14122}" type="slidenum">
              <a:rPr lang="en-US" smtClean="0"/>
              <a:t>16</a:t>
            </a:fld>
            <a:endParaRPr lang="en-US"/>
          </a:p>
        </p:txBody>
      </p:sp>
    </p:spTree>
    <p:extLst>
      <p:ext uri="{BB962C8B-B14F-4D97-AF65-F5344CB8AC3E}">
        <p14:creationId xmlns:p14="http://schemas.microsoft.com/office/powerpoint/2010/main" val="110561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Review form.</a:t>
            </a:r>
          </a:p>
        </p:txBody>
      </p:sp>
      <p:sp>
        <p:nvSpPr>
          <p:cNvPr id="4" name="Slide Number Placeholder 3"/>
          <p:cNvSpPr>
            <a:spLocks noGrp="1"/>
          </p:cNvSpPr>
          <p:nvPr>
            <p:ph type="sldNum" sz="quarter" idx="5"/>
          </p:nvPr>
        </p:nvSpPr>
        <p:spPr/>
        <p:txBody>
          <a:bodyPr/>
          <a:lstStyle/>
          <a:p>
            <a:fld id="{D5ACEE01-41AF-2A4D-9C8A-1F63ADF14122}" type="slidenum">
              <a:rPr lang="en-US" smtClean="0"/>
              <a:t>17</a:t>
            </a:fld>
            <a:endParaRPr lang="en-US"/>
          </a:p>
        </p:txBody>
      </p:sp>
    </p:spTree>
    <p:extLst>
      <p:ext uri="{BB962C8B-B14F-4D97-AF65-F5344CB8AC3E}">
        <p14:creationId xmlns:p14="http://schemas.microsoft.com/office/powerpoint/2010/main" val="3527327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Review form.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274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a:ea typeface="Tahoma"/>
                <a:cs typeface="Tahoma"/>
              </a:rPr>
              <a:t>Additional information can be found at:  Career-Management&lt;Detailing&lt;Enlisted&lt;Shore Special&lt;Embassy</a:t>
            </a:r>
            <a:r>
              <a:rPr lang="en-US" baseline="0" dirty="0">
                <a:latin typeface="Tahoma"/>
                <a:ea typeface="Tahoma"/>
                <a:cs typeface="Tahoma"/>
              </a:rPr>
              <a:t> Duty</a:t>
            </a:r>
            <a:endParaRPr lang="en-US" dirty="0">
              <a:latin typeface="Tahoma"/>
              <a:ea typeface="Tahoma"/>
              <a:cs typeface="Tahoma"/>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19</a:t>
            </a:fld>
            <a:endParaRPr lang="en-US"/>
          </a:p>
        </p:txBody>
      </p:sp>
    </p:spTree>
    <p:extLst>
      <p:ext uri="{BB962C8B-B14F-4D97-AF65-F5344CB8AC3E}">
        <p14:creationId xmlns:p14="http://schemas.microsoft.com/office/powerpoint/2010/main" val="59883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a:ea typeface="Tahoma"/>
                <a:cs typeface="Tahoma"/>
              </a:rPr>
              <a:t>Review objectives.</a:t>
            </a:r>
            <a:endParaRPr lang="en-US" dirty="0"/>
          </a:p>
        </p:txBody>
      </p:sp>
      <p:sp>
        <p:nvSpPr>
          <p:cNvPr id="4" name="Slide Number Placeholder 3"/>
          <p:cNvSpPr>
            <a:spLocks noGrp="1"/>
          </p:cNvSpPr>
          <p:nvPr>
            <p:ph type="sldNum" sz="quarter" idx="5"/>
          </p:nvPr>
        </p:nvSpPr>
        <p:spPr/>
        <p:txBody>
          <a:bodyPr/>
          <a:lstStyle/>
          <a:p>
            <a:fld id="{D5ACEE01-41AF-2A4D-9C8A-1F63ADF14122}" type="slidenum">
              <a:rPr lang="en-US" smtClean="0"/>
              <a:t>2</a:t>
            </a:fld>
            <a:endParaRPr lang="en-US"/>
          </a:p>
        </p:txBody>
      </p:sp>
    </p:spTree>
    <p:extLst>
      <p:ext uri="{BB962C8B-B14F-4D97-AF65-F5344CB8AC3E}">
        <p14:creationId xmlns:p14="http://schemas.microsoft.com/office/powerpoint/2010/main" val="1101526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pPr marL="171450" indent="-171450">
              <a:buFont typeface="Wingdings" panose="05000000000000000000" pitchFamily="2" charset="2"/>
              <a:buChar char="§"/>
            </a:pPr>
            <a:r>
              <a:rPr lang="en-US" dirty="0">
                <a:latin typeface="Tahoma"/>
                <a:ea typeface="Tahoma"/>
                <a:cs typeface="Tahoma"/>
              </a:rPr>
              <a:t>Waivers will not be granted for the requirements</a:t>
            </a:r>
            <a:r>
              <a:rPr lang="en-US" baseline="0" dirty="0">
                <a:latin typeface="Tahoma"/>
                <a:ea typeface="Tahoma"/>
                <a:cs typeface="Tahoma"/>
              </a:rPr>
              <a:t> listed with the exception of:</a:t>
            </a:r>
            <a:endParaRPr lang="en-US" dirty="0">
              <a:latin typeface="Tahoma"/>
              <a:ea typeface="Tahoma"/>
              <a:cs typeface="Tahoma"/>
            </a:endParaRPr>
          </a:p>
          <a:p>
            <a:pPr marL="628650" lvl="1" indent="-171450">
              <a:buFont typeface="Wingdings" panose="05000000000000000000" pitchFamily="2" charset="2"/>
              <a:buChar char="§"/>
            </a:pPr>
            <a:r>
              <a:rPr lang="en-US" dirty="0">
                <a:latin typeface="Tahoma"/>
                <a:ea typeface="Tahoma"/>
                <a:cs typeface="Tahoma"/>
              </a:rPr>
              <a:t>DLAB</a:t>
            </a:r>
            <a:r>
              <a:rPr lang="en-US" baseline="0" dirty="0">
                <a:latin typeface="Tahoma"/>
                <a:ea typeface="Tahoma"/>
                <a:cs typeface="Tahoma"/>
              </a:rPr>
              <a:t> can be waived on case by case basis</a:t>
            </a:r>
          </a:p>
          <a:p>
            <a:pPr marL="628650" lvl="1" indent="-171450">
              <a:buFont typeface="Wingdings" panose="05000000000000000000" pitchFamily="2" charset="2"/>
              <a:buChar char="§"/>
            </a:pPr>
            <a:r>
              <a:rPr lang="en-US" baseline="0" dirty="0">
                <a:latin typeface="Tahoma"/>
                <a:ea typeface="Tahoma"/>
                <a:cs typeface="Tahoma"/>
              </a:rPr>
              <a:t>Dual-citizen waivers can be provided for dependents on a case by case basis</a:t>
            </a:r>
            <a:endParaRPr lang="en-US" dirty="0">
              <a:latin typeface="Tahoma"/>
              <a:ea typeface="Tahoma"/>
              <a:cs typeface="Tahoma"/>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20</a:t>
            </a:fld>
            <a:endParaRPr lang="en-US"/>
          </a:p>
        </p:txBody>
      </p:sp>
    </p:spTree>
    <p:extLst>
      <p:ext uri="{BB962C8B-B14F-4D97-AF65-F5344CB8AC3E}">
        <p14:creationId xmlns:p14="http://schemas.microsoft.com/office/powerpoint/2010/main" val="3368108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b="0" dirty="0">
              <a:latin typeface="Tahoma" panose="020B0604030504040204" pitchFamily="34" charset="0"/>
              <a:ea typeface="Tahoma" panose="020B0604030504040204" pitchFamily="34" charset="0"/>
              <a:cs typeface="Tahoma" panose="020B0604030504040204" pitchFamily="34" charset="0"/>
            </a:endParaRPr>
          </a:p>
          <a:p>
            <a:r>
              <a:rPr lang="en-US" b="0" dirty="0">
                <a:latin typeface="Tahoma"/>
                <a:ea typeface="Tahoma"/>
                <a:cs typeface="Tahoma"/>
              </a:rPr>
              <a:t>See</a:t>
            </a:r>
            <a:r>
              <a:rPr lang="en-US" b="0" baseline="0" dirty="0">
                <a:latin typeface="Tahoma"/>
                <a:ea typeface="Tahoma"/>
                <a:cs typeface="Tahoma"/>
              </a:rPr>
              <a:t> MPM for complete list of requirements.</a:t>
            </a:r>
            <a:endParaRPr lang="en-US" dirty="0">
              <a:latin typeface="Tahoma"/>
              <a:ea typeface="Tahoma"/>
              <a:cs typeface="Tahoma"/>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21</a:t>
            </a:fld>
            <a:endParaRPr lang="en-US"/>
          </a:p>
        </p:txBody>
      </p:sp>
    </p:spTree>
    <p:extLst>
      <p:ext uri="{BB962C8B-B14F-4D97-AF65-F5344CB8AC3E}">
        <p14:creationId xmlns:p14="http://schemas.microsoft.com/office/powerpoint/2010/main" val="553484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p>
          <a:p>
            <a:r>
              <a:rPr lang="en-US" dirty="0">
                <a:latin typeface="Tahoma"/>
                <a:ea typeface="Tahoma"/>
                <a:cs typeface="Tahoma"/>
              </a:rPr>
              <a:t>Requirements </a:t>
            </a:r>
            <a:r>
              <a:rPr lang="en-US" dirty="0" err="1">
                <a:latin typeface="Tahoma"/>
                <a:ea typeface="Tahoma"/>
                <a:cs typeface="Tahoma"/>
              </a:rPr>
              <a:t>cont</a:t>
            </a:r>
            <a:r>
              <a:rPr lang="en-US" dirty="0">
                <a:latin typeface="Tahoma"/>
                <a:ea typeface="Tahoma"/>
                <a:cs typeface="Tahoma"/>
              </a:rPr>
              <a:t>…:</a:t>
            </a:r>
          </a:p>
          <a:p>
            <a:pPr marL="171450" indent="-171450">
              <a:buFont typeface="Wingdings"/>
              <a:buChar char="§"/>
            </a:pPr>
            <a:r>
              <a:rPr lang="en-US" dirty="0">
                <a:latin typeface="Tahoma"/>
                <a:ea typeface="Tahoma"/>
                <a:cs typeface="Tahoma"/>
              </a:rPr>
              <a:t>Be fit for full duty</a:t>
            </a:r>
          </a:p>
          <a:p>
            <a:pPr marL="171450" indent="-171450">
              <a:buFont typeface="Wingdings"/>
              <a:buChar char="§"/>
            </a:pPr>
            <a:r>
              <a:rPr lang="en-US" dirty="0">
                <a:latin typeface="Tahoma"/>
                <a:ea typeface="Tahoma"/>
                <a:cs typeface="Tahoma"/>
              </a:rPr>
              <a:t>No tattoos visible in short-sleeves or skirts (</a:t>
            </a:r>
            <a:r>
              <a:rPr lang="en-US" dirty="0" err="1">
                <a:latin typeface="Tahoma"/>
                <a:ea typeface="Tahoma"/>
                <a:cs typeface="Tahoma"/>
              </a:rPr>
              <a:t>waiverable</a:t>
            </a:r>
            <a:r>
              <a:rPr lang="en-US" dirty="0">
                <a:latin typeface="Tahoma"/>
                <a:ea typeface="Tahoma"/>
                <a:cs typeface="Tahoma"/>
              </a:rPr>
              <a:t>)</a:t>
            </a:r>
          </a:p>
          <a:p>
            <a:pPr marL="171450" indent="-171450">
              <a:buFont typeface="Wingdings"/>
              <a:buChar char="§"/>
            </a:pPr>
            <a:r>
              <a:rPr lang="en-US" dirty="0">
                <a:latin typeface="Tahoma"/>
                <a:ea typeface="Tahoma"/>
                <a:cs typeface="Tahoma"/>
              </a:rPr>
              <a:t>Not afraid of heights</a:t>
            </a:r>
          </a:p>
          <a:p>
            <a:pPr marL="171450" indent="-171450">
              <a:buFont typeface="Wingdings"/>
              <a:buChar char="§"/>
            </a:pPr>
            <a:r>
              <a:rPr lang="en-US" dirty="0">
                <a:latin typeface="Tahoma"/>
                <a:ea typeface="Tahoma"/>
                <a:cs typeface="Tahoma"/>
              </a:rPr>
              <a:t>Non-POs must be unmarried and without dependents</a:t>
            </a:r>
          </a:p>
          <a:p>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22</a:t>
            </a:fld>
            <a:endParaRPr lang="en-US"/>
          </a:p>
        </p:txBody>
      </p:sp>
    </p:spTree>
    <p:extLst>
      <p:ext uri="{BB962C8B-B14F-4D97-AF65-F5344CB8AC3E}">
        <p14:creationId xmlns:p14="http://schemas.microsoft.com/office/powerpoint/2010/main" val="830134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a:ea typeface="Tahoma"/>
                <a:cs typeface="Tahoma"/>
              </a:rPr>
              <a:t>None.</a:t>
            </a:r>
          </a:p>
        </p:txBody>
      </p:sp>
      <p:sp>
        <p:nvSpPr>
          <p:cNvPr id="4" name="Slide Number Placeholder 3"/>
          <p:cNvSpPr>
            <a:spLocks noGrp="1"/>
          </p:cNvSpPr>
          <p:nvPr>
            <p:ph type="sldNum" sz="quarter" idx="5"/>
          </p:nvPr>
        </p:nvSpPr>
        <p:spPr/>
        <p:txBody>
          <a:bodyPr/>
          <a:lstStyle/>
          <a:p>
            <a:fld id="{D5ACEE01-41AF-2A4D-9C8A-1F63ADF14122}" type="slidenum">
              <a:rPr lang="en-US" smtClean="0"/>
              <a:t>23</a:t>
            </a:fld>
            <a:endParaRPr lang="en-US"/>
          </a:p>
        </p:txBody>
      </p:sp>
    </p:spTree>
    <p:extLst>
      <p:ext uri="{BB962C8B-B14F-4D97-AF65-F5344CB8AC3E}">
        <p14:creationId xmlns:p14="http://schemas.microsoft.com/office/powerpoint/2010/main" val="2272733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p>
          <a:p>
            <a:r>
              <a:rPr lang="en-US" dirty="0">
                <a:latin typeface="Tahoma"/>
                <a:ea typeface="Tahoma"/>
                <a:cs typeface="Tahoma"/>
              </a:rPr>
              <a:t>Additional information is found at: MyNavyHR&lt;Career</a:t>
            </a:r>
            <a:r>
              <a:rPr lang="en-US" baseline="0" dirty="0">
                <a:latin typeface="Tahoma"/>
                <a:ea typeface="Tahoma"/>
                <a:cs typeface="Tahoma"/>
              </a:rPr>
              <a:t> Management&lt;Detailing&lt;Enlisted&lt;Sea Special Programs</a:t>
            </a:r>
            <a:endParaRPr lang="en-US" dirty="0">
              <a:latin typeface="Tahoma"/>
              <a:ea typeface="Tahoma"/>
              <a:cs typeface="Tahoma"/>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24</a:t>
            </a:fld>
            <a:endParaRPr lang="en-US"/>
          </a:p>
        </p:txBody>
      </p:sp>
    </p:spTree>
    <p:extLst>
      <p:ext uri="{BB962C8B-B14F-4D97-AF65-F5344CB8AC3E}">
        <p14:creationId xmlns:p14="http://schemas.microsoft.com/office/powerpoint/2010/main" val="3886766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p>
          <a:p>
            <a:r>
              <a:rPr lang="en-US" dirty="0">
                <a:latin typeface="Tahoma"/>
                <a:ea typeface="Tahoma"/>
                <a:cs typeface="Tahoma"/>
              </a:rPr>
              <a:t>Standards cont....</a:t>
            </a:r>
          </a:p>
          <a:p>
            <a:pPr marL="171450" indent="-171450">
              <a:buFont typeface="Wingdings"/>
              <a:buChar char="§"/>
            </a:pPr>
            <a:r>
              <a:rPr lang="en-US" dirty="0">
                <a:latin typeface="Tahoma"/>
                <a:ea typeface="Tahoma"/>
                <a:cs typeface="Tahoma"/>
              </a:rPr>
              <a:t>No evidence of drug abuse in the past 12 months.</a:t>
            </a:r>
          </a:p>
          <a:p>
            <a:pPr marL="171450" indent="-171450">
              <a:buFont typeface="Wingdings"/>
              <a:buChar char="§"/>
            </a:pPr>
            <a:r>
              <a:rPr lang="en-US" dirty="0">
                <a:latin typeface="Tahoma"/>
                <a:ea typeface="Tahoma"/>
                <a:cs typeface="Tahoma"/>
              </a:rPr>
              <a:t>No alcohol-related incidents in the past 12 months.</a:t>
            </a:r>
          </a:p>
          <a:p>
            <a:pPr marL="171450" indent="-171450">
              <a:buFont typeface="Wingdings"/>
              <a:buChar char="§"/>
            </a:pPr>
            <a:r>
              <a:rPr lang="en-US" dirty="0">
                <a:latin typeface="Tahoma"/>
                <a:ea typeface="Tahoma"/>
                <a:cs typeface="Tahoma"/>
              </a:rPr>
              <a:t>Must be a U.S. citizen for nuclear ships (most rates).</a:t>
            </a:r>
          </a:p>
          <a:p>
            <a:pPr marL="171450" indent="-171450">
              <a:buFont typeface="Wingdings"/>
              <a:buChar char="§"/>
            </a:pPr>
            <a:r>
              <a:rPr lang="en-US" dirty="0">
                <a:latin typeface="Tahoma"/>
                <a:ea typeface="Tahoma"/>
                <a:cs typeface="Tahoma"/>
              </a:rPr>
              <a:t>Have performance marks of at least 3.0 in all traits, be recommended for retention, and receive a promotable or higher recommendation for the previous 24 months.</a:t>
            </a:r>
          </a:p>
          <a:p>
            <a:pPr marL="171450" indent="-171450">
              <a:buFont typeface="Wingdings"/>
              <a:buChar char="§"/>
            </a:pPr>
            <a:endParaRPr lang="en-US" dirty="0">
              <a:latin typeface="Tahoma"/>
              <a:ea typeface="Tahoma"/>
              <a:cs typeface="Tahoma"/>
            </a:endParaRPr>
          </a:p>
          <a:p>
            <a:pPr marL="0" indent="0">
              <a:buFont typeface="Wingdings"/>
              <a:buNone/>
            </a:pPr>
            <a:r>
              <a:rPr lang="en-US" b="1" dirty="0">
                <a:latin typeface="Tahoma"/>
                <a:ea typeface="Tahoma"/>
                <a:cs typeface="Tahoma"/>
              </a:rPr>
              <a:t>Additional Notes:</a:t>
            </a:r>
          </a:p>
          <a:p>
            <a:pPr marL="0" indent="0">
              <a:buFont typeface="Wingdings"/>
              <a:buNone/>
            </a:pPr>
            <a:r>
              <a:rPr lang="en-US" b="0" dirty="0">
                <a:latin typeface="Tahoma"/>
                <a:ea typeface="Tahoma"/>
                <a:cs typeface="Tahoma"/>
              </a:rPr>
              <a:t>Personnel without prior sea duty,</a:t>
            </a:r>
            <a:r>
              <a:rPr lang="en-US" b="0" baseline="0" dirty="0">
                <a:latin typeface="Tahoma"/>
                <a:ea typeface="Tahoma"/>
                <a:cs typeface="Tahoma"/>
              </a:rPr>
              <a:t> </a:t>
            </a:r>
            <a:r>
              <a:rPr lang="en-US" b="0" dirty="0">
                <a:latin typeface="Tahoma"/>
                <a:ea typeface="Tahoma"/>
                <a:cs typeface="Tahoma"/>
              </a:rPr>
              <a:t>PRDs will be assigned as follow from</a:t>
            </a:r>
            <a:r>
              <a:rPr lang="en-US" b="0" baseline="0" dirty="0">
                <a:latin typeface="Tahoma"/>
                <a:ea typeface="Tahoma"/>
                <a:cs typeface="Tahoma"/>
              </a:rPr>
              <a:t> the date of the ship’s </a:t>
            </a:r>
            <a:r>
              <a:rPr lang="en-US" b="1" baseline="0" dirty="0">
                <a:latin typeface="Tahoma"/>
                <a:ea typeface="Tahoma"/>
                <a:cs typeface="Tahoma"/>
              </a:rPr>
              <a:t>in-service:</a:t>
            </a:r>
          </a:p>
          <a:p>
            <a:pPr marL="457200" indent="-171450">
              <a:buFont typeface="Wingdings" panose="05000000000000000000" pitchFamily="2" charset="2"/>
              <a:buChar char="§"/>
            </a:pPr>
            <a:r>
              <a:rPr lang="en-US" b="0" baseline="0" dirty="0">
                <a:latin typeface="Tahoma"/>
                <a:ea typeface="Tahoma"/>
                <a:cs typeface="Tahoma"/>
              </a:rPr>
              <a:t>1</a:t>
            </a:r>
            <a:r>
              <a:rPr lang="en-US" b="0" baseline="30000" dirty="0">
                <a:latin typeface="Tahoma"/>
                <a:ea typeface="Tahoma"/>
                <a:cs typeface="Tahoma"/>
              </a:rPr>
              <a:t>st</a:t>
            </a:r>
            <a:r>
              <a:rPr lang="en-US" b="0" baseline="0" dirty="0">
                <a:latin typeface="Tahoma"/>
                <a:ea typeface="Tahoma"/>
                <a:cs typeface="Tahoma"/>
              </a:rPr>
              <a:t> enlistment:  assigned IAW PST for 1</a:t>
            </a:r>
            <a:r>
              <a:rPr lang="en-US" b="0" baseline="30000" dirty="0">
                <a:latin typeface="Tahoma"/>
                <a:ea typeface="Tahoma"/>
                <a:cs typeface="Tahoma"/>
              </a:rPr>
              <a:t>st</a:t>
            </a:r>
            <a:r>
              <a:rPr lang="en-US" b="0" baseline="0" dirty="0">
                <a:latin typeface="Tahoma"/>
                <a:ea typeface="Tahoma"/>
                <a:cs typeface="Tahoma"/>
              </a:rPr>
              <a:t> sea tour</a:t>
            </a:r>
          </a:p>
          <a:p>
            <a:pPr marL="457200" indent="-171450">
              <a:buFont typeface="Wingdings" panose="05000000000000000000" pitchFamily="2" charset="2"/>
              <a:buChar char="§"/>
            </a:pPr>
            <a:r>
              <a:rPr lang="en-US" b="0" baseline="0" dirty="0">
                <a:latin typeface="Tahoma"/>
                <a:ea typeface="Tahoma"/>
                <a:cs typeface="Tahoma"/>
              </a:rPr>
              <a:t>2</a:t>
            </a:r>
            <a:r>
              <a:rPr lang="en-US" b="0" baseline="30000" dirty="0">
                <a:latin typeface="Tahoma"/>
                <a:ea typeface="Tahoma"/>
                <a:cs typeface="Tahoma"/>
              </a:rPr>
              <a:t>nd</a:t>
            </a:r>
            <a:r>
              <a:rPr lang="en-US" b="0" baseline="0" dirty="0">
                <a:latin typeface="Tahoma"/>
                <a:ea typeface="Tahoma"/>
                <a:cs typeface="Tahoma"/>
              </a:rPr>
              <a:t> or more: assigned IAW PST for the assigned rating (see sea/shore flow)</a:t>
            </a:r>
            <a:endParaRPr lang="en-US" b="0" dirty="0">
              <a:latin typeface="Tahoma"/>
              <a:ea typeface="Tahoma"/>
              <a:cs typeface="Tahoma"/>
            </a:endParaRPr>
          </a:p>
          <a:p>
            <a:pPr marL="171450" indent="-171450">
              <a:buFont typeface="Wingdings"/>
              <a:buChar char="§"/>
            </a:pPr>
            <a:r>
              <a:rPr lang="en-US" dirty="0">
                <a:latin typeface="Tahoma"/>
                <a:ea typeface="Tahoma"/>
                <a:cs typeface="Tahoma"/>
              </a:rPr>
              <a:t>HYT waivers must be approved prior</a:t>
            </a:r>
            <a:r>
              <a:rPr lang="en-US" baseline="0" dirty="0">
                <a:latin typeface="Tahoma"/>
                <a:ea typeface="Tahoma"/>
                <a:cs typeface="Tahoma"/>
              </a:rPr>
              <a:t> to issuance of orders to allow the Sailor to meet OBLISERV requirements:</a:t>
            </a:r>
          </a:p>
          <a:p>
            <a:pPr marL="628650" lvl="1" indent="-171450">
              <a:buFont typeface="Wingdings"/>
              <a:buChar char="§"/>
            </a:pPr>
            <a:r>
              <a:rPr lang="en-US" baseline="0" dirty="0">
                <a:latin typeface="Tahoma"/>
                <a:ea typeface="Tahoma"/>
                <a:cs typeface="Tahoma"/>
              </a:rPr>
              <a:t>Request via 1306/7 to BUPERS -328</a:t>
            </a:r>
          </a:p>
          <a:p>
            <a:pPr marL="628650" lvl="1" indent="-171450">
              <a:buFont typeface="Wingdings"/>
              <a:buChar char="§"/>
            </a:pPr>
            <a:endParaRPr lang="en-US" baseline="0" dirty="0">
              <a:latin typeface="Tahoma"/>
              <a:ea typeface="Tahoma"/>
              <a:cs typeface="Tahoma"/>
            </a:endParaRPr>
          </a:p>
          <a:p>
            <a:pPr marL="628650" lvl="1" indent="-171450">
              <a:buFont typeface="Wingdings"/>
              <a:buChar char="§"/>
            </a:pPr>
            <a:endParaRPr lang="en-US" baseline="0" dirty="0">
              <a:latin typeface="Tahoma"/>
              <a:ea typeface="Tahoma"/>
              <a:cs typeface="Tahoma"/>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25</a:t>
            </a:fld>
            <a:endParaRPr lang="en-US"/>
          </a:p>
        </p:txBody>
      </p:sp>
    </p:spTree>
    <p:extLst>
      <p:ext uri="{BB962C8B-B14F-4D97-AF65-F5344CB8AC3E}">
        <p14:creationId xmlns:p14="http://schemas.microsoft.com/office/powerpoint/2010/main" val="1572991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FACILITATOR GUIDE:</a:t>
            </a: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Tahoma"/>
                <a:cs typeface="Tahoma"/>
              </a:rPr>
              <a:t>Advise CDT members on how to properly complete the NAVPERS 1036/92</a:t>
            </a:r>
            <a:endParaRPr lang="en-US" sz="1200" b="0" i="0" u="none" strike="noStrike" kern="1200" cap="none" spc="0" normalizeH="0" baseline="0" noProof="0" dirty="0">
              <a:ln>
                <a:noFill/>
              </a:ln>
              <a:solidFill>
                <a:prstClr val="black"/>
              </a:solidFill>
              <a:effectLst/>
              <a:uLnTx/>
              <a:uFillTx/>
              <a:latin typeface="Tahoma"/>
              <a:ea typeface="Tahom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Emphasize to read the MPM that applies to the program the Sailor is applying for because each program has different requirements and may not require all sections to be completed.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Section A should be completed by Admin Officer or Personnel Officer *</a:t>
            </a: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this can also be either the YN or PS Chief</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Some commands may have a 1</a:t>
            </a:r>
            <a:r>
              <a:rPr kumimoji="0" lang="en-US" sz="1200" b="0" i="0" u="none" strike="noStrike" kern="1200" cap="none" spc="0" normalizeH="0" baseline="3000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st</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class serving in this role.  As long as they are designated as such they can also complete this section.  Ensure to have supporting documentation for each section for verification.  If OBLISERV is not complete; ensure to make a note on the form to annotate if it will be completed upon receipt of orders.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481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p>
          <a:p>
            <a:r>
              <a:rPr lang="en-US" dirty="0">
                <a:latin typeface="Tahoma"/>
                <a:ea typeface="Tahoma"/>
                <a:cs typeface="Tahoma"/>
              </a:rPr>
              <a:t>Additional details can be found at:  Career-Management&lt;Detailing&lt;Enlisted&lt;Sea</a:t>
            </a:r>
            <a:r>
              <a:rPr lang="en-US" baseline="0" dirty="0">
                <a:latin typeface="Tahoma"/>
                <a:ea typeface="Tahoma"/>
                <a:cs typeface="Tahoma"/>
              </a:rPr>
              <a:t> </a:t>
            </a:r>
            <a:r>
              <a:rPr lang="en-US" dirty="0">
                <a:latin typeface="Tahoma"/>
                <a:ea typeface="Tahoma"/>
                <a:cs typeface="Tahoma"/>
              </a:rPr>
              <a:t>Special&lt;LCAC</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27</a:t>
            </a:fld>
            <a:endParaRPr lang="en-US"/>
          </a:p>
        </p:txBody>
      </p:sp>
    </p:spTree>
    <p:extLst>
      <p:ext uri="{BB962C8B-B14F-4D97-AF65-F5344CB8AC3E}">
        <p14:creationId xmlns:p14="http://schemas.microsoft.com/office/powerpoint/2010/main" val="3592618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See MPM article for additional screening requirements.</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28</a:t>
            </a:fld>
            <a:endParaRPr lang="en-US"/>
          </a:p>
        </p:txBody>
      </p:sp>
    </p:spTree>
    <p:extLst>
      <p:ext uri="{BB962C8B-B14F-4D97-AF65-F5344CB8AC3E}">
        <p14:creationId xmlns:p14="http://schemas.microsoft.com/office/powerpoint/2010/main" val="1677302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None.</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29</a:t>
            </a:fld>
            <a:endParaRPr lang="en-US"/>
          </a:p>
        </p:txBody>
      </p:sp>
    </p:spTree>
    <p:extLst>
      <p:ext uri="{BB962C8B-B14F-4D97-AF65-F5344CB8AC3E}">
        <p14:creationId xmlns:p14="http://schemas.microsoft.com/office/powerpoint/2010/main" val="341050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a:ea typeface="Tahoma"/>
                <a:cs typeface="Tahoma"/>
              </a:rPr>
              <a:t>Review references.</a:t>
            </a:r>
            <a:endParaRPr lang="en-US" dirty="0"/>
          </a:p>
        </p:txBody>
      </p:sp>
      <p:sp>
        <p:nvSpPr>
          <p:cNvPr id="4" name="Slide Number Placeholder 3"/>
          <p:cNvSpPr>
            <a:spLocks noGrp="1"/>
          </p:cNvSpPr>
          <p:nvPr>
            <p:ph type="sldNum" sz="quarter" idx="5"/>
          </p:nvPr>
        </p:nvSpPr>
        <p:spPr/>
        <p:txBody>
          <a:bodyPr/>
          <a:lstStyle/>
          <a:p>
            <a:fld id="{D5ACEE01-41AF-2A4D-9C8A-1F63ADF14122}" type="slidenum">
              <a:rPr lang="en-US" smtClean="0"/>
              <a:t>3</a:t>
            </a:fld>
            <a:endParaRPr lang="en-US"/>
          </a:p>
        </p:txBody>
      </p:sp>
    </p:spTree>
    <p:extLst>
      <p:ext uri="{BB962C8B-B14F-4D97-AF65-F5344CB8AC3E}">
        <p14:creationId xmlns:p14="http://schemas.microsoft.com/office/powerpoint/2010/main" val="1850750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Tahoma"/>
                <a:ea typeface="Tahoma"/>
                <a:cs typeface="Tahoma"/>
              </a:rPr>
              <a:t>FACILITATOR GUIDE:</a:t>
            </a:r>
            <a:endParaRPr lang="en-US" dirty="0">
              <a:latin typeface="Tahoma"/>
              <a:ea typeface="Tahoma"/>
              <a:cs typeface="Tahoma"/>
            </a:endParaRPr>
          </a:p>
          <a:p>
            <a:pPr marL="0" marR="0" lvl="0" indent="0" algn="l" defTabSz="914400">
              <a:lnSpc>
                <a:spcPct val="100000"/>
              </a:lnSpc>
              <a:spcBef>
                <a:spcPts val="0"/>
              </a:spcBef>
              <a:spcAft>
                <a:spcPts val="0"/>
              </a:spcAft>
              <a:buClrTx/>
              <a:buSzTx/>
              <a:buFontTx/>
              <a:buNone/>
              <a:tabLst/>
              <a:defRPr/>
            </a:pPr>
            <a:r>
              <a:rPr lang="en-US" dirty="0">
                <a:latin typeface="Tahoma"/>
                <a:ea typeface="Tahoma"/>
                <a:cs typeface="Tahoma"/>
              </a:rPr>
              <a:t>At this point, remind class to ensure they are looking at MILPERSMAN</a:t>
            </a:r>
            <a:r>
              <a:rPr lang="en-US" baseline="0" dirty="0">
                <a:latin typeface="Tahoma"/>
                <a:ea typeface="Tahoma"/>
                <a:cs typeface="Tahoma"/>
              </a:rPr>
              <a:t> </a:t>
            </a:r>
            <a:endParaRPr lang="en-US" dirty="0">
              <a:latin typeface="Tahoma"/>
              <a:ea typeface="Tahoma"/>
              <a:cs typeface="Tahoma"/>
            </a:endParaRP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30</a:t>
            </a:fld>
            <a:endParaRPr lang="en-US"/>
          </a:p>
        </p:txBody>
      </p:sp>
    </p:spTree>
    <p:extLst>
      <p:ext uri="{BB962C8B-B14F-4D97-AF65-F5344CB8AC3E}">
        <p14:creationId xmlns:p14="http://schemas.microsoft.com/office/powerpoint/2010/main" val="68822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ANSWERS:</a:t>
            </a:r>
            <a:endParaRPr lang="en-US" b="1" dirty="0"/>
          </a:p>
          <a:p>
            <a:r>
              <a:rPr lang="en-US" dirty="0">
                <a:latin typeface="Tahoma"/>
                <a:ea typeface="Tahoma"/>
                <a:cs typeface="Tahoma"/>
              </a:rPr>
              <a:t>1. PRECOM</a:t>
            </a:r>
            <a:r>
              <a:rPr lang="en-US" sz="1200" dirty="0">
                <a:latin typeface="Tahoma"/>
                <a:ea typeface="Tahoma"/>
                <a:cs typeface="Tahoma"/>
              </a:rPr>
              <a:t> requires intensive efforts to establish the administrative and training readiness of the unit for future operations and is not equipped to handle excessive personnel-related administrative burdens</a:t>
            </a:r>
            <a:endParaRPr lang="en-US" dirty="0"/>
          </a:p>
          <a:p>
            <a:r>
              <a:rPr lang="en-US" dirty="0">
                <a:latin typeface="Tahoma"/>
                <a:ea typeface="Tahoma"/>
                <a:cs typeface="Tahoma"/>
              </a:rPr>
              <a:t>2. 26 various programs</a:t>
            </a:r>
            <a:endParaRPr lang="en-US" dirty="0"/>
          </a:p>
          <a:p>
            <a:r>
              <a:rPr lang="en-US" dirty="0">
                <a:solidFill>
                  <a:srgbClr val="000000"/>
                </a:solidFill>
                <a:latin typeface="Tahoma"/>
                <a:ea typeface="Tahoma"/>
                <a:cs typeface="Tahoma"/>
              </a:rPr>
              <a:t>3. Boston, MA and “Old Ironsides”</a:t>
            </a:r>
          </a:p>
          <a:p>
            <a:r>
              <a:rPr lang="en-US" dirty="0">
                <a:solidFill>
                  <a:srgbClr val="000000"/>
                </a:solidFill>
                <a:latin typeface="Tahoma"/>
                <a:ea typeface="Tahoma"/>
                <a:cs typeface="Tahoma"/>
              </a:rPr>
              <a:t>Selection to CPO and commissioning programs. </a:t>
            </a:r>
          </a:p>
          <a:p>
            <a:r>
              <a:rPr lang="en-US" dirty="0">
                <a:solidFill>
                  <a:srgbClr val="000000"/>
                </a:solidFill>
                <a:latin typeface="Tahoma"/>
                <a:ea typeface="Tahoma"/>
                <a:cs typeface="Tahoma"/>
              </a:rPr>
              <a:t>4. NAVPERS</a:t>
            </a:r>
            <a:r>
              <a:rPr lang="en-US" baseline="0" dirty="0">
                <a:solidFill>
                  <a:srgbClr val="000000"/>
                </a:solidFill>
                <a:latin typeface="Tahoma"/>
                <a:ea typeface="Tahoma"/>
                <a:cs typeface="Tahoma"/>
              </a:rPr>
              <a:t> 1306/92</a:t>
            </a:r>
            <a:endParaRPr lang="en-US" dirty="0">
              <a:solidFill>
                <a:srgbClr val="000000"/>
              </a:solidFill>
              <a:latin typeface="Tahoma"/>
              <a:ea typeface="Tahoma"/>
              <a:cs typeface="Tahoma"/>
            </a:endParaRPr>
          </a:p>
          <a:p>
            <a:r>
              <a:rPr lang="en-US" dirty="0">
                <a:solidFill>
                  <a:srgbClr val="000000"/>
                </a:solidFill>
                <a:latin typeface="Tahoma"/>
                <a:ea typeface="Tahoma"/>
                <a:cs typeface="Tahoma"/>
              </a:rPr>
              <a:t>5. NAVPERS 1306/93</a:t>
            </a:r>
          </a:p>
        </p:txBody>
      </p:sp>
      <p:sp>
        <p:nvSpPr>
          <p:cNvPr id="4" name="Slide Number Placeholder 3"/>
          <p:cNvSpPr>
            <a:spLocks noGrp="1"/>
          </p:cNvSpPr>
          <p:nvPr>
            <p:ph type="sldNum" sz="quarter" idx="10"/>
          </p:nvPr>
        </p:nvSpPr>
        <p:spPr/>
        <p:txBody>
          <a:bodyPr/>
          <a:lstStyle/>
          <a:p>
            <a:fld id="{D5ACEE01-41AF-2A4D-9C8A-1F63ADF14122}" type="slidenum">
              <a:rPr lang="en-US" smtClean="0"/>
              <a:t>31</a:t>
            </a:fld>
            <a:endParaRPr lang="en-US"/>
          </a:p>
        </p:txBody>
      </p:sp>
    </p:spTree>
    <p:extLst>
      <p:ext uri="{BB962C8B-B14F-4D97-AF65-F5344CB8AC3E}">
        <p14:creationId xmlns:p14="http://schemas.microsoft.com/office/powerpoint/2010/main" val="3797975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33</a:t>
            </a:fld>
            <a:endParaRPr lang="en-US"/>
          </a:p>
        </p:txBody>
      </p:sp>
    </p:spTree>
    <p:extLst>
      <p:ext uri="{BB962C8B-B14F-4D97-AF65-F5344CB8AC3E}">
        <p14:creationId xmlns:p14="http://schemas.microsoft.com/office/powerpoint/2010/main" val="64125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b="0" dirty="0">
                <a:latin typeface="Tahoma"/>
                <a:ea typeface="Tahoma"/>
                <a:cs typeface="Tahoma"/>
              </a:rPr>
              <a:t>1. Sailors</a:t>
            </a:r>
            <a:r>
              <a:rPr lang="en-US" b="0" baseline="0" dirty="0">
                <a:latin typeface="Tahoma"/>
                <a:ea typeface="Tahoma"/>
                <a:cs typeface="Tahoma"/>
              </a:rPr>
              <a:t> must contact their detailer to get released to special programs prior to entering their normal window to apply for orders; if not they will risk becoming a detailer asset and may not receive approval to apply for special program assignments.</a:t>
            </a:r>
          </a:p>
          <a:p>
            <a:endParaRPr lang="en-US" dirty="0"/>
          </a:p>
          <a:p>
            <a:r>
              <a:rPr lang="en-US" dirty="0">
                <a:latin typeface="Tahoma"/>
                <a:ea typeface="Tahoma"/>
                <a:cs typeface="Tahoma"/>
              </a:rPr>
              <a:t>2. Ensure Sailors are utilizing most updated MILPERSMAN or NAVADMIN.</a:t>
            </a:r>
          </a:p>
        </p:txBody>
      </p:sp>
      <p:sp>
        <p:nvSpPr>
          <p:cNvPr id="4" name="Slide Number Placeholder 3"/>
          <p:cNvSpPr>
            <a:spLocks noGrp="1"/>
          </p:cNvSpPr>
          <p:nvPr>
            <p:ph type="sldNum" sz="quarter" idx="10"/>
          </p:nvPr>
        </p:nvSpPr>
        <p:spPr/>
        <p:txBody>
          <a:bodyPr/>
          <a:lstStyle/>
          <a:p>
            <a:fld id="{D5ACEE01-41AF-2A4D-9C8A-1F63ADF14122}" type="slidenum">
              <a:rPr lang="en-US" smtClean="0"/>
              <a:t>4</a:t>
            </a:fld>
            <a:endParaRPr lang="en-US"/>
          </a:p>
        </p:txBody>
      </p:sp>
    </p:spTree>
    <p:extLst>
      <p:ext uri="{BB962C8B-B14F-4D97-AF65-F5344CB8AC3E}">
        <p14:creationId xmlns:p14="http://schemas.microsoft.com/office/powerpoint/2010/main" val="146799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FACILITATOR GUIDE: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ahoma"/>
                <a:ea typeface="Tahoma"/>
                <a:cs typeface="Tahoma"/>
              </a:rPr>
              <a:t>Emphasize to read the MPM that applies to the program the Sailor is applying for because each program has different requirements and may not require all sections to be completed.</a:t>
            </a:r>
            <a:endParaRPr lang="en-US" sz="1200" b="0" i="0" u="none" strike="noStrike" kern="1200" cap="none" spc="0" normalizeH="0" baseline="0" noProof="0" dirty="0">
              <a:ln>
                <a:noFill/>
              </a:ln>
              <a:solidFill>
                <a:prstClr val="black"/>
              </a:solidFill>
              <a:effectLst/>
              <a:uLnTx/>
              <a:uFillTx/>
              <a:latin typeface="Tahoma"/>
              <a:ea typeface="Tahoma"/>
              <a:cs typeface="Tahoma"/>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Section A should be completed by Admin Officer or Personnel Officer *</a:t>
            </a: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this can also be either the YN or PS Chief</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Some commands may have a 1</a:t>
            </a:r>
            <a:r>
              <a:rPr kumimoji="0" lang="en-US" sz="1200" b="0" i="0" u="none" strike="noStrike" kern="1200" cap="none" spc="0" normalizeH="0" baseline="3000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st</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class serving in this role.  As long as they are designated as such they can also complete this section.  Ensure to have supporting documentation for each section for verification.  If OBLISERV is not complete; ensure to make a note on the form to annotate if it will be completed upon receipt of orders.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DAPA can provide a generate Page 13, annotating the service has been screened and meet the requirements for assignment to special programs.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5</a:t>
            </a:fld>
            <a:endParaRPr lang="en-US"/>
          </a:p>
        </p:txBody>
      </p:sp>
    </p:spTree>
    <p:extLst>
      <p:ext uri="{BB962C8B-B14F-4D97-AF65-F5344CB8AC3E}">
        <p14:creationId xmlns:p14="http://schemas.microsoft.com/office/powerpoint/2010/main" val="305789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FACILITATOR GUIDE:</a:t>
            </a: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Tahoma"/>
                <a:cs typeface="Tahoma"/>
              </a:rPr>
              <a:t>Advise CDT members on how to properly complete the NAVPERS 1036/92</a:t>
            </a:r>
            <a:endParaRPr lang="en-US" sz="1200" b="0" i="0" u="none" strike="noStrike" kern="1200" cap="none" spc="0" normalizeH="0" baseline="0" noProof="0" dirty="0">
              <a:ln>
                <a:noFill/>
              </a:ln>
              <a:solidFill>
                <a:prstClr val="black"/>
              </a:solidFill>
              <a:effectLst/>
              <a:uLnTx/>
              <a:uFillTx/>
              <a:latin typeface="Tahoma"/>
              <a:ea typeface="Tahom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Emphasize to read the MPM that applies to the program the Sailor is applying for because each program has different requirements and may not require all sections to be completed.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Section A should be completed by Admin Officer or Personnel Officer *</a:t>
            </a: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this can also be either the YN or PS Chief</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Some commands may have a 1</a:t>
            </a:r>
            <a:r>
              <a:rPr kumimoji="0" lang="en-US" sz="1200" b="0" i="0" u="none" strike="noStrike" kern="1200" cap="none" spc="0" normalizeH="0" baseline="3000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st</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class serving in this role.  As long as they are designated as such they can also complete this section.  Ensure to have supporting documentation for each section for verification.  If OBLISERV is not complete; ensure to make a note on the form to annotate if it will be completed upon receipt of orders.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Completion of the remainder sections are self-explanatory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20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endParaRPr lang="en-US" dirty="0">
              <a:latin typeface="Tahoma" panose="020B0604030504040204" pitchFamily="34" charset="0"/>
              <a:ea typeface="Tahoma" panose="020B0604030504040204" pitchFamily="34" charset="0"/>
              <a:cs typeface="Tahoma" panose="020B0604030504040204" pitchFamily="34" charset="0"/>
            </a:endParaRPr>
          </a:p>
          <a:p>
            <a:r>
              <a:rPr lang="en-US">
                <a:latin typeface="Tahoma"/>
                <a:ea typeface="Tahoma"/>
                <a:cs typeface="Tahoma"/>
              </a:rPr>
              <a:t>1. The next few slides will provide examples of the types of Shore Special Programs available to Sailors.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2. CDT members must ensure to read the appropriate MPM article and any related NAVADMINs for special programs assignment to verify</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the current screening requirements.</a:t>
            </a:r>
          </a:p>
        </p:txBody>
      </p:sp>
      <p:sp>
        <p:nvSpPr>
          <p:cNvPr id="4" name="Slide Number Placeholder 3"/>
          <p:cNvSpPr>
            <a:spLocks noGrp="1"/>
          </p:cNvSpPr>
          <p:nvPr>
            <p:ph type="sldNum" sz="quarter" idx="5"/>
          </p:nvPr>
        </p:nvSpPr>
        <p:spPr/>
        <p:txBody>
          <a:bodyPr/>
          <a:lstStyle/>
          <a:p>
            <a:fld id="{D5ACEE01-41AF-2A4D-9C8A-1F63ADF14122}" type="slidenum">
              <a:rPr lang="en-US" smtClean="0"/>
              <a:t>7</a:t>
            </a:fld>
            <a:endParaRPr lang="en-US"/>
          </a:p>
        </p:txBody>
      </p:sp>
    </p:spTree>
    <p:extLst>
      <p:ext uri="{BB962C8B-B14F-4D97-AF65-F5344CB8AC3E}">
        <p14:creationId xmlns:p14="http://schemas.microsoft.com/office/powerpoint/2010/main" val="1339271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GUIDE:</a:t>
            </a:r>
          </a:p>
          <a:p>
            <a:pPr marL="228600" indent="-228600">
              <a:buFont typeface="+mj-lt"/>
              <a:buAutoNum type="arabicPeriod"/>
            </a:pPr>
            <a:r>
              <a:rPr lang="en-US" baseline="0" dirty="0">
                <a:latin typeface="Tahoma"/>
                <a:ea typeface="Tahoma"/>
                <a:cs typeface="Tahoma"/>
              </a:rPr>
              <a:t>Read aloud test can be retrieved from medical.</a:t>
            </a:r>
          </a:p>
          <a:p>
            <a:pPr marL="228600" indent="-228600">
              <a:buFont typeface="+mj-lt"/>
              <a:buAutoNum type="arabicPeriod"/>
            </a:pPr>
            <a:r>
              <a:rPr lang="en-US" baseline="0" dirty="0"/>
              <a:t>OPNAVINST 1500.75D has the requirements of High-Risk training screening.  </a:t>
            </a:r>
          </a:p>
          <a:p>
            <a:pPr marL="228600" indent="-228600">
              <a:buFont typeface="+mj-lt"/>
              <a:buAutoNum type="arabicPeriod"/>
            </a:pPr>
            <a:r>
              <a:rPr lang="en-US" baseline="0" dirty="0"/>
              <a:t>Manual of the Medical Department (MANMED) P-117, chapter 15 article 15-95 (discusses read aloud test).</a:t>
            </a:r>
          </a:p>
          <a:p>
            <a:pPr marL="228600" indent="-228600">
              <a:buFont typeface="+mj-lt"/>
              <a:buAutoNum type="arabicPeriod"/>
            </a:pPr>
            <a:r>
              <a:rPr lang="en-US" baseline="0" dirty="0"/>
              <a:t>Additional screening requirements/instructions will also be sent via naval message from the detailer.</a:t>
            </a:r>
          </a:p>
          <a:p>
            <a:pPr marL="228600" indent="-228600">
              <a:buFont typeface="+mj-lt"/>
              <a:buAutoNum type="arabicPeriod"/>
            </a:pPr>
            <a:endParaRPr lang="en-US" baseline="0" dirty="0"/>
          </a:p>
          <a:p>
            <a:pPr marL="0" indent="0">
              <a:buFont typeface="+mj-lt"/>
              <a:buNone/>
            </a:pPr>
            <a:r>
              <a:rPr lang="en-US" baseline="0" dirty="0"/>
              <a:t>Instructor duty examples:</a:t>
            </a:r>
          </a:p>
          <a:p>
            <a:pPr marL="457200" lvl="1" indent="-171450">
              <a:buFont typeface="Wingdings" panose="05000000000000000000" pitchFamily="2" charset="2"/>
              <a:buChar char="§"/>
            </a:pPr>
            <a:r>
              <a:rPr lang="en-US" baseline="0" dirty="0"/>
              <a:t>“A” and “C” schools</a:t>
            </a:r>
          </a:p>
          <a:p>
            <a:pPr marL="457200" lvl="1" indent="-171450">
              <a:buFont typeface="Wingdings" panose="05000000000000000000" pitchFamily="2" charset="2"/>
              <a:buChar char="§"/>
            </a:pPr>
            <a:r>
              <a:rPr lang="en-US" baseline="0" dirty="0"/>
              <a:t> ATG</a:t>
            </a:r>
          </a:p>
          <a:p>
            <a:pPr marL="457200" lvl="1" indent="-171450">
              <a:buFont typeface="Wingdings" panose="05000000000000000000" pitchFamily="2" charset="2"/>
              <a:buChar char="§"/>
            </a:pPr>
            <a:r>
              <a:rPr lang="en-US" baseline="0" dirty="0"/>
              <a:t>Senior Enlisted Academy</a:t>
            </a:r>
          </a:p>
          <a:p>
            <a:pPr marL="457200" lvl="1" indent="-171450">
              <a:buFont typeface="Wingdings" panose="05000000000000000000" pitchFamily="2" charset="2"/>
              <a:buChar char="§"/>
            </a:pPr>
            <a:r>
              <a:rPr lang="en-US" baseline="0" dirty="0"/>
              <a:t>Professional Development Instructor (PDI)</a:t>
            </a:r>
          </a:p>
          <a:p>
            <a:pPr marL="0" indent="0">
              <a:buFont typeface="+mj-lt"/>
              <a:buNone/>
            </a:pPr>
            <a:endParaRPr lang="en-US" baseline="0" dirty="0"/>
          </a:p>
          <a:p>
            <a:pPr marL="0" indent="0">
              <a:buFont typeface="+mj-lt"/>
              <a:buNone/>
            </a:pPr>
            <a:r>
              <a:rPr lang="en-US" b="1" baseline="0" dirty="0"/>
              <a:t>NOTE:  </a:t>
            </a:r>
            <a:r>
              <a:rPr lang="en-US" baseline="0" dirty="0"/>
              <a:t>If you are in communities such as Medical, Submarines, Nuclear recommend providing instructor duty examples that are unique to those communities as well.</a:t>
            </a:r>
          </a:p>
          <a:p>
            <a:pPr marL="0" indent="0">
              <a:buFont typeface="+mj-lt"/>
              <a:buNone/>
            </a:pPr>
            <a:endParaRPr lang="en-US" baseline="0" dirty="0"/>
          </a:p>
          <a:p>
            <a:pPr marL="0" indent="0">
              <a:buFont typeface="+mj-lt"/>
              <a:buNone/>
            </a:pPr>
            <a:r>
              <a:rPr lang="en-US" baseline="0" dirty="0"/>
              <a:t>	</a:t>
            </a: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8</a:t>
            </a:fld>
            <a:endParaRPr lang="en-US"/>
          </a:p>
        </p:txBody>
      </p:sp>
    </p:spTree>
    <p:extLst>
      <p:ext uri="{BB962C8B-B14F-4D97-AF65-F5344CB8AC3E}">
        <p14:creationId xmlns:p14="http://schemas.microsoft.com/office/powerpoint/2010/main" val="427763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Additional information can be found at:  Career-Management&lt;Detailing&lt;Enlisted&lt;Shore</a:t>
            </a:r>
            <a:r>
              <a:rPr lang="en-US" baseline="0" dirty="0">
                <a:latin typeface="Tahoma"/>
                <a:ea typeface="Tahoma"/>
                <a:cs typeface="Tahoma"/>
              </a:rPr>
              <a:t> </a:t>
            </a:r>
            <a:r>
              <a:rPr lang="en-US" dirty="0">
                <a:latin typeface="Tahoma"/>
                <a:ea typeface="Tahoma"/>
                <a:cs typeface="Tahoma"/>
              </a:rPr>
              <a:t>Special&lt;Enlisted-Detailing</a:t>
            </a:r>
            <a:endParaRPr lang="en-US" dirty="0"/>
          </a:p>
        </p:txBody>
      </p:sp>
      <p:sp>
        <p:nvSpPr>
          <p:cNvPr id="4" name="Slide Number Placeholder 3"/>
          <p:cNvSpPr>
            <a:spLocks noGrp="1"/>
          </p:cNvSpPr>
          <p:nvPr>
            <p:ph type="sldNum" sz="quarter" idx="5"/>
          </p:nvPr>
        </p:nvSpPr>
        <p:spPr/>
        <p:txBody>
          <a:bodyPr/>
          <a:lstStyle/>
          <a:p>
            <a:fld id="{D5ACEE01-41AF-2A4D-9C8A-1F63ADF14122}" type="slidenum">
              <a:rPr lang="en-US" smtClean="0"/>
              <a:t>9</a:t>
            </a:fld>
            <a:endParaRPr lang="en-US"/>
          </a:p>
        </p:txBody>
      </p:sp>
    </p:spTree>
    <p:extLst>
      <p:ext uri="{BB962C8B-B14F-4D97-AF65-F5344CB8AC3E}">
        <p14:creationId xmlns:p14="http://schemas.microsoft.com/office/powerpoint/2010/main" val="2172185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3"/>
            <a:ext cx="7772400" cy="1909763"/>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909609"/>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108091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935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82317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049141"/>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7260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081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9"/>
            <a:ext cx="565458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240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3151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96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5629643" cy="1072342"/>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1596048"/>
            <a:ext cx="4629150" cy="426500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96044"/>
            <a:ext cx="2949178" cy="427294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77243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1"/>
            <a:ext cx="5654581" cy="102246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546167"/>
            <a:ext cx="4629150" cy="431488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54104"/>
            <a:ext cx="2949178" cy="43148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2905506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1231" y="266181"/>
            <a:ext cx="5630834" cy="132556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43298" y="1899765"/>
            <a:ext cx="7886700" cy="41013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1" cstate="hqprint">
            <a:alphaModFix/>
            <a:extLst>
              <a:ext uri="{28A0092B-C50C-407E-A947-70E740481C1C}">
                <a14:useLocalDpi xmlns:a14="http://schemas.microsoft.com/office/drawing/2010/main" val="0"/>
              </a:ext>
            </a:extLst>
          </a:blip>
          <a:stretch>
            <a:fillRect/>
          </a:stretch>
        </p:blipFill>
        <p:spPr>
          <a:xfrm>
            <a:off x="7825636" y="6125227"/>
            <a:ext cx="1205805" cy="646276"/>
          </a:xfrm>
          <a:prstGeom prst="rect">
            <a:avLst/>
          </a:prstGeom>
          <a:solidFill>
            <a:schemeClr val="accent5">
              <a:lumMod val="75000"/>
            </a:schemeClr>
          </a:solidFill>
        </p:spPr>
      </p:pic>
      <p:pic>
        <p:nvPicPr>
          <p:cNvPr id="4" name="Picture 3">
            <a:extLst>
              <a:ext uri="{FF2B5EF4-FFF2-40B4-BE49-F238E27FC236}">
                <a16:creationId xmlns:a16="http://schemas.microsoft.com/office/drawing/2014/main" id="{D97ABB79-FF08-A33C-16BA-4904BDA35BF4}"/>
              </a:ext>
            </a:extLst>
          </p:cNvPr>
          <p:cNvPicPr>
            <a:picLocks noChangeAspect="1"/>
          </p:cNvPicPr>
          <p:nvPr userDrawn="1"/>
        </p:nvPicPr>
        <p:blipFill>
          <a:blip r:embed="rId12">
            <a:alphaModFix amt="92000"/>
            <a:extLst>
              <a:ext uri="{BEBA8EAE-BF5A-486C-A8C5-ECC9F3942E4B}">
                <a14:imgProps xmlns:a14="http://schemas.microsoft.com/office/drawing/2010/main">
                  <a14:imgLayer r:embed="rId13">
                    <a14:imgEffect>
                      <a14:colorTemperature colorTemp="5684"/>
                    </a14:imgEffect>
                    <a14:imgEffect>
                      <a14:saturation sat="98000"/>
                    </a14:imgEffect>
                  </a14:imgLayer>
                </a14:imgProps>
              </a:ext>
            </a:extLst>
          </a:blip>
          <a:stretch>
            <a:fillRect/>
          </a:stretch>
        </p:blipFill>
        <p:spPr>
          <a:xfrm>
            <a:off x="7911078" y="171082"/>
            <a:ext cx="1034920" cy="1178630"/>
          </a:xfrm>
          <a:prstGeom prst="rect">
            <a:avLst/>
          </a:prstGeom>
        </p:spPr>
      </p:pic>
    </p:spTree>
    <p:extLst>
      <p:ext uri="{BB962C8B-B14F-4D97-AF65-F5344CB8AC3E}">
        <p14:creationId xmlns:p14="http://schemas.microsoft.com/office/powerpoint/2010/main" val="17998327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sldNum="0" hdr="0" ftr="0" dt="0"/>
  <p:txStyles>
    <p:titleStyle>
      <a:lvl1pPr algn="ctr" defTabSz="685800" rtl="0" eaLnBrk="1" latinLnBrk="0" hangingPunct="1">
        <a:lnSpc>
          <a:spcPct val="90000"/>
        </a:lnSpc>
        <a:spcBef>
          <a:spcPct val="0"/>
        </a:spcBef>
        <a:buNone/>
        <a:defRPr sz="3000" kern="1200" baseline="0">
          <a:solidFill>
            <a:schemeClr val="tx1"/>
          </a:solidFill>
          <a:latin typeface="Tahoma" panose="020B0604030504040204" pitchFamily="34" charset="0"/>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210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bg2"/>
          </a:solidFill>
          <a:latin typeface="+mj-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bg2"/>
          </a:solidFill>
          <a:latin typeface="+mj-lt"/>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
        <a:defRPr sz="1350" kern="1200">
          <a:solidFill>
            <a:schemeClr val="bg2"/>
          </a:solidFill>
          <a:latin typeface="+mj-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35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5DBA-878F-4B33-B9D0-02F1D8E5A6E5}"/>
              </a:ext>
            </a:extLst>
          </p:cNvPr>
          <p:cNvSpPr>
            <a:spLocks noGrp="1"/>
          </p:cNvSpPr>
          <p:nvPr>
            <p:ph type="ctrTitle"/>
          </p:nvPr>
        </p:nvSpPr>
        <p:spPr/>
        <p:txBody>
          <a:bodyPr/>
          <a:lstStyle/>
          <a:p>
            <a:r>
              <a:rPr lang="en-US" dirty="0">
                <a:latin typeface="Tahoma"/>
                <a:ea typeface="Tahoma"/>
                <a:cs typeface="Tahoma"/>
              </a:rPr>
              <a:t>Career Development Training Course</a:t>
            </a:r>
          </a:p>
        </p:txBody>
      </p:sp>
      <p:sp>
        <p:nvSpPr>
          <p:cNvPr id="3" name="Subtitle 2">
            <a:extLst>
              <a:ext uri="{FF2B5EF4-FFF2-40B4-BE49-F238E27FC236}">
                <a16:creationId xmlns:a16="http://schemas.microsoft.com/office/drawing/2014/main" id="{97F9F476-6833-4C5F-A3D2-37BDB2165A9E}"/>
              </a:ext>
            </a:extLst>
          </p:cNvPr>
          <p:cNvSpPr>
            <a:spLocks noGrp="1"/>
          </p:cNvSpPr>
          <p:nvPr>
            <p:ph type="subTitle" idx="1"/>
          </p:nvPr>
        </p:nvSpPr>
        <p:spPr>
          <a:xfrm>
            <a:off x="1143000" y="3790737"/>
            <a:ext cx="6858000" cy="1655762"/>
          </a:xfrm>
        </p:spPr>
        <p:txBody>
          <a:bodyPr vert="horz" lIns="91440" tIns="45720" rIns="91440" bIns="45720" rtlCol="0" anchor="t">
            <a:noAutofit/>
          </a:bodyPr>
          <a:lstStyle/>
          <a:p>
            <a:r>
              <a:rPr lang="en-US" sz="4000" dirty="0">
                <a:latin typeface="Tahoma"/>
                <a:ea typeface="Tahoma"/>
                <a:cs typeface="Tahoma"/>
              </a:rPr>
              <a:t>Enlisted Assignment Special Programs</a:t>
            </a:r>
            <a:endParaRPr lang="en-US" sz="4000" dirty="0">
              <a:solidFill>
                <a:schemeClr val="accent3"/>
              </a:solidFill>
              <a:latin typeface="Tahoma"/>
              <a:ea typeface="Tahoma"/>
              <a:cs typeface="Tahoma"/>
            </a:endParaRPr>
          </a:p>
        </p:txBody>
      </p:sp>
    </p:spTree>
    <p:extLst>
      <p:ext uri="{BB962C8B-B14F-4D97-AF65-F5344CB8AC3E}">
        <p14:creationId xmlns:p14="http://schemas.microsoft.com/office/powerpoint/2010/main" val="53070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787" y="24718"/>
            <a:ext cx="6345722" cy="1325563"/>
          </a:xfrm>
        </p:spPr>
        <p:txBody>
          <a:bodyPr>
            <a:normAutofit/>
          </a:bodyPr>
          <a:lstStyle/>
          <a:p>
            <a:r>
              <a:rPr lang="en-US" sz="3600" dirty="0"/>
              <a:t>Enlisted Rating Detailer cont…</a:t>
            </a:r>
          </a:p>
        </p:txBody>
      </p:sp>
      <p:sp>
        <p:nvSpPr>
          <p:cNvPr id="3" name="Content Placeholder 2"/>
          <p:cNvSpPr>
            <a:spLocks noGrp="1"/>
          </p:cNvSpPr>
          <p:nvPr>
            <p:ph idx="1"/>
          </p:nvPr>
        </p:nvSpPr>
        <p:spPr>
          <a:xfrm>
            <a:off x="443298" y="1350281"/>
            <a:ext cx="7886700" cy="5166634"/>
          </a:xfrm>
        </p:spPr>
        <p:txBody>
          <a:bodyPr vert="horz" lIns="91440" tIns="45720" rIns="91440" bIns="45720" rtlCol="0" anchor="t">
            <a:normAutofit/>
          </a:bodyPr>
          <a:lstStyle/>
          <a:p>
            <a:pPr lvl="0">
              <a:spcBef>
                <a:spcPts val="600"/>
              </a:spcBef>
            </a:pPr>
            <a:r>
              <a:rPr lang="en-US" sz="2100" dirty="0">
                <a:solidFill>
                  <a:srgbClr val="FFFEF9"/>
                </a:solidFill>
              </a:rPr>
              <a:t>Detailer candidates must meet the following minimum standards:</a:t>
            </a:r>
          </a:p>
          <a:p>
            <a:pPr lvl="1">
              <a:spcBef>
                <a:spcPts val="600"/>
              </a:spcBef>
            </a:pPr>
            <a:r>
              <a:rPr lang="en-US" sz="2100" dirty="0"/>
              <a:t>No EVAL traits below 3.0, recommended for retention and received a promotable or higher for the past 36 months.</a:t>
            </a:r>
            <a:endParaRPr lang="en-US" sz="2100" dirty="0">
              <a:ea typeface="Tahoma"/>
              <a:cs typeface="Tahoma"/>
            </a:endParaRPr>
          </a:p>
          <a:p>
            <a:pPr lvl="1">
              <a:spcBef>
                <a:spcPts val="600"/>
              </a:spcBef>
            </a:pPr>
            <a:r>
              <a:rPr lang="en-US" sz="2100" dirty="0"/>
              <a:t>No NJP, courts-martial conviction, or civil conviction within the past 36 months.</a:t>
            </a:r>
            <a:endParaRPr lang="en-US" sz="2100" dirty="0">
              <a:ea typeface="Tahoma"/>
              <a:cs typeface="Tahoma"/>
            </a:endParaRPr>
          </a:p>
          <a:p>
            <a:pPr lvl="1">
              <a:spcBef>
                <a:spcPts val="600"/>
              </a:spcBef>
            </a:pPr>
            <a:r>
              <a:rPr lang="en-US" sz="2100" dirty="0"/>
              <a:t>No ARI's within the past 36 months.</a:t>
            </a:r>
            <a:endParaRPr lang="en-US" sz="2100" dirty="0">
              <a:ea typeface="Tahoma"/>
              <a:cs typeface="Tahoma"/>
            </a:endParaRPr>
          </a:p>
          <a:p>
            <a:pPr lvl="1">
              <a:spcBef>
                <a:spcPts val="600"/>
              </a:spcBef>
            </a:pPr>
            <a:r>
              <a:rPr lang="en-US" sz="2100" dirty="0"/>
              <a:t>Must be within current BCA standards and passed the most recent PFA.</a:t>
            </a:r>
            <a:endParaRPr lang="en-US" sz="2100" dirty="0">
              <a:ea typeface="Tahoma"/>
              <a:cs typeface="Tahoma"/>
            </a:endParaRPr>
          </a:p>
          <a:p>
            <a:pPr lvl="1">
              <a:spcBef>
                <a:spcPts val="600"/>
              </a:spcBef>
            </a:pPr>
            <a:r>
              <a:rPr lang="en-US" sz="2100" dirty="0"/>
              <a:t>No record of financial instability within the past 36 months.</a:t>
            </a:r>
            <a:endParaRPr lang="en-US" sz="2100" dirty="0">
              <a:ea typeface="Tahoma"/>
              <a:cs typeface="Tahoma"/>
            </a:endParaRPr>
          </a:p>
          <a:p>
            <a:pPr lvl="1">
              <a:spcBef>
                <a:spcPts val="600"/>
              </a:spcBef>
            </a:pPr>
            <a:r>
              <a:rPr lang="en-US" sz="2100" dirty="0"/>
              <a:t>Eligible for a Secret security clearance.</a:t>
            </a:r>
            <a:endParaRPr lang="en-US" sz="2100" dirty="0">
              <a:ea typeface="Tahoma"/>
              <a:cs typeface="Tahoma"/>
            </a:endParaRPr>
          </a:p>
          <a:p>
            <a:pPr lvl="1">
              <a:spcBef>
                <a:spcPts val="600"/>
              </a:spcBef>
              <a:spcAft>
                <a:spcPts val="1200"/>
              </a:spcAft>
            </a:pPr>
            <a:r>
              <a:rPr lang="en-US" sz="2100" dirty="0"/>
              <a:t>Be in accordance with normal sea/shore flow.</a:t>
            </a:r>
            <a:endParaRPr lang="en-US" sz="2100" dirty="0">
              <a:ea typeface="Tahoma"/>
              <a:cs typeface="Tahoma"/>
            </a:endParaRPr>
          </a:p>
          <a:p>
            <a:pPr marL="0" lvl="1">
              <a:spcBef>
                <a:spcPts val="600"/>
              </a:spcBef>
            </a:pPr>
            <a:r>
              <a:rPr lang="en-US" sz="2400" dirty="0">
                <a:solidFill>
                  <a:srgbClr val="FFFEF9"/>
                </a:solidFill>
              </a:rPr>
              <a:t>Tour length:</a:t>
            </a:r>
          </a:p>
          <a:p>
            <a:pPr lvl="2">
              <a:spcBef>
                <a:spcPts val="600"/>
              </a:spcBef>
            </a:pPr>
            <a:r>
              <a:rPr lang="en-US" sz="2200" dirty="0">
                <a:solidFill>
                  <a:srgbClr val="FFFEF9"/>
                </a:solidFill>
              </a:rPr>
              <a:t>36 months</a:t>
            </a:r>
          </a:p>
          <a:p>
            <a:pPr lvl="1">
              <a:spcBef>
                <a:spcPts val="600"/>
              </a:spcBef>
            </a:pPr>
            <a:endParaRPr lang="en-US" sz="2100" dirty="0">
              <a:ea typeface="Tahoma"/>
              <a:cs typeface="Tahoma"/>
            </a:endParaRPr>
          </a:p>
        </p:txBody>
      </p:sp>
    </p:spTree>
    <p:extLst>
      <p:ext uri="{BB962C8B-B14F-4D97-AF65-F5344CB8AC3E}">
        <p14:creationId xmlns:p14="http://schemas.microsoft.com/office/powerpoint/2010/main" val="3290174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BEC2-7D79-4C7C-8DF0-EF5AD73A5943}"/>
              </a:ext>
            </a:extLst>
          </p:cNvPr>
          <p:cNvSpPr>
            <a:spLocks noGrp="1"/>
          </p:cNvSpPr>
          <p:nvPr>
            <p:ph type="title"/>
          </p:nvPr>
        </p:nvSpPr>
        <p:spPr>
          <a:xfrm>
            <a:off x="1088572" y="135552"/>
            <a:ext cx="6389265" cy="1325563"/>
          </a:xfrm>
        </p:spPr>
        <p:txBody>
          <a:bodyPr>
            <a:normAutofit/>
          </a:bodyPr>
          <a:lstStyle/>
          <a:p>
            <a:r>
              <a:rPr lang="en-US" sz="3600" dirty="0">
                <a:latin typeface="Tahoma"/>
                <a:ea typeface="Tahoma"/>
                <a:cs typeface="Tahoma"/>
              </a:rPr>
              <a:t>Enlisted Rating Detailer cont…</a:t>
            </a:r>
          </a:p>
        </p:txBody>
      </p:sp>
      <p:sp>
        <p:nvSpPr>
          <p:cNvPr id="3" name="Content Placeholder 2">
            <a:extLst>
              <a:ext uri="{FF2B5EF4-FFF2-40B4-BE49-F238E27FC236}">
                <a16:creationId xmlns:a16="http://schemas.microsoft.com/office/drawing/2014/main" id="{9ACB0989-75A1-4443-9294-93A095E36F66}"/>
              </a:ext>
            </a:extLst>
          </p:cNvPr>
          <p:cNvSpPr>
            <a:spLocks noGrp="1"/>
          </p:cNvSpPr>
          <p:nvPr>
            <p:ph idx="1"/>
          </p:nvPr>
        </p:nvSpPr>
        <p:spPr>
          <a:xfrm>
            <a:off x="443298" y="1786033"/>
            <a:ext cx="7886700" cy="4101350"/>
          </a:xfrm>
        </p:spPr>
        <p:txBody>
          <a:bodyPr vert="horz" lIns="91440" tIns="45720" rIns="91440" bIns="45720" rtlCol="0" anchor="t">
            <a:normAutofit/>
          </a:bodyPr>
          <a:lstStyle/>
          <a:p>
            <a:pPr lvl="0">
              <a:spcBef>
                <a:spcPts val="600"/>
              </a:spcBef>
            </a:pPr>
            <a:r>
              <a:rPr lang="en-US" sz="2400" dirty="0">
                <a:solidFill>
                  <a:srgbClr val="FFFEF9"/>
                </a:solidFill>
              </a:rPr>
              <a:t>Detailer Nomination Package Contents:</a:t>
            </a:r>
          </a:p>
          <a:p>
            <a:pPr lvl="1">
              <a:spcBef>
                <a:spcPts val="600"/>
              </a:spcBef>
            </a:pPr>
            <a:r>
              <a:rPr lang="en-US" sz="2200" dirty="0">
                <a:solidFill>
                  <a:srgbClr val="FFFEF9"/>
                </a:solidFill>
              </a:rPr>
              <a:t>Commanding Officer's letter of recommendation.</a:t>
            </a:r>
            <a:endParaRPr lang="en-US" sz="2200" dirty="0">
              <a:solidFill>
                <a:srgbClr val="FFFEF9"/>
              </a:solidFill>
              <a:ea typeface="Tahoma"/>
              <a:cs typeface="Tahoma"/>
            </a:endParaRPr>
          </a:p>
          <a:p>
            <a:pPr lvl="1">
              <a:spcBef>
                <a:spcPts val="600"/>
              </a:spcBef>
            </a:pPr>
            <a:r>
              <a:rPr lang="en-US" sz="2200" dirty="0">
                <a:solidFill>
                  <a:srgbClr val="FFFEF9"/>
                </a:solidFill>
              </a:rPr>
              <a:t>Completed NAVPERS 1306/92 Special Program Screening.</a:t>
            </a:r>
            <a:endParaRPr lang="en-US" sz="2200" dirty="0">
              <a:solidFill>
                <a:srgbClr val="FFFEF9"/>
              </a:solidFill>
              <a:ea typeface="Tahoma"/>
              <a:cs typeface="Tahoma"/>
            </a:endParaRPr>
          </a:p>
          <a:p>
            <a:pPr lvl="1">
              <a:spcBef>
                <a:spcPts val="600"/>
              </a:spcBef>
            </a:pPr>
            <a:r>
              <a:rPr lang="en-US" sz="2200" dirty="0">
                <a:solidFill>
                  <a:srgbClr val="FFFEF9"/>
                </a:solidFill>
              </a:rPr>
              <a:t>Recent full-length photograph with a three-quarter view in a short-sleeved uniform (Provide close-up of any tattoos).</a:t>
            </a:r>
            <a:endParaRPr lang="en-US" sz="2200" dirty="0">
              <a:solidFill>
                <a:srgbClr val="FFFEF9"/>
              </a:solidFill>
              <a:ea typeface="Tahoma"/>
              <a:cs typeface="Tahoma"/>
            </a:endParaRPr>
          </a:p>
          <a:p>
            <a:pPr lvl="1">
              <a:spcBef>
                <a:spcPts val="600"/>
              </a:spcBef>
            </a:pPr>
            <a:r>
              <a:rPr lang="en-US" sz="2200" dirty="0">
                <a:solidFill>
                  <a:srgbClr val="FFFEF9"/>
                </a:solidFill>
              </a:rPr>
              <a:t>EVALs for the past 36 months.</a:t>
            </a:r>
          </a:p>
          <a:p>
            <a:pPr lvl="1">
              <a:spcBef>
                <a:spcPts val="600"/>
              </a:spcBef>
            </a:pPr>
            <a:endParaRPr lang="en-US" sz="2200" dirty="0">
              <a:solidFill>
                <a:srgbClr val="FFFEF9"/>
              </a:solidFill>
            </a:endParaRPr>
          </a:p>
          <a:p>
            <a:endParaRPr lang="en-US" dirty="0"/>
          </a:p>
        </p:txBody>
      </p:sp>
    </p:spTree>
    <p:extLst>
      <p:ext uri="{BB962C8B-B14F-4D97-AF65-F5344CB8AC3E}">
        <p14:creationId xmlns:p14="http://schemas.microsoft.com/office/powerpoint/2010/main" val="333367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861" y="175258"/>
            <a:ext cx="5630834" cy="1325563"/>
          </a:xfrm>
        </p:spPr>
        <p:txBody>
          <a:bodyPr>
            <a:normAutofit/>
          </a:bodyPr>
          <a:lstStyle/>
          <a:p>
            <a:r>
              <a:rPr lang="en-US" sz="3600" dirty="0">
                <a:latin typeface="Tahoma"/>
                <a:ea typeface="Tahoma"/>
                <a:cs typeface="Tahoma"/>
              </a:rPr>
              <a:t>Recruiting Duty</a:t>
            </a:r>
          </a:p>
        </p:txBody>
      </p:sp>
      <p:sp>
        <p:nvSpPr>
          <p:cNvPr id="3" name="Content Placeholder 2"/>
          <p:cNvSpPr>
            <a:spLocks noGrp="1"/>
          </p:cNvSpPr>
          <p:nvPr>
            <p:ph idx="1"/>
          </p:nvPr>
        </p:nvSpPr>
        <p:spPr>
          <a:xfrm>
            <a:off x="389928" y="1500821"/>
            <a:ext cx="7886700" cy="5022573"/>
          </a:xfrm>
        </p:spPr>
        <p:txBody>
          <a:bodyPr vert="horz" lIns="91440" tIns="45720" rIns="91440" bIns="45720" rtlCol="0" anchor="t">
            <a:noAutofit/>
          </a:bodyPr>
          <a:lstStyle/>
          <a:p>
            <a:pPr>
              <a:spcAft>
                <a:spcPts val="1200"/>
              </a:spcAft>
            </a:pPr>
            <a:r>
              <a:rPr lang="en-US" sz="2400" dirty="0">
                <a:ea typeface="Tahoma"/>
                <a:cs typeface="Tahoma"/>
              </a:rPr>
              <a:t>MILPERSMAN 1306-964</a:t>
            </a:r>
            <a:endParaRPr lang="en-US" dirty="0"/>
          </a:p>
          <a:p>
            <a:r>
              <a:rPr lang="en-US" sz="2400" dirty="0"/>
              <a:t>A rewarding program with incentives such as:</a:t>
            </a:r>
            <a:endParaRPr lang="en-US" sz="2400" dirty="0">
              <a:ea typeface="Tahoma"/>
              <a:cs typeface="Tahoma"/>
            </a:endParaRPr>
          </a:p>
          <a:p>
            <a:pPr lvl="1"/>
            <a:r>
              <a:rPr lang="en-US" sz="2200" dirty="0"/>
              <a:t>Special Duty Assignment Pay (SDAP) up to $450 </a:t>
            </a:r>
          </a:p>
          <a:p>
            <a:pPr lvl="1"/>
            <a:r>
              <a:rPr lang="en-US" sz="2200" dirty="0"/>
              <a:t>Meritorious Advancement Program</a:t>
            </a:r>
          </a:p>
          <a:p>
            <a:pPr lvl="1"/>
            <a:r>
              <a:rPr lang="en-US" sz="2200" dirty="0"/>
              <a:t>Training (Sales Skills)</a:t>
            </a:r>
          </a:p>
          <a:p>
            <a:pPr lvl="1">
              <a:spcAft>
                <a:spcPts val="1200"/>
              </a:spcAft>
            </a:pPr>
            <a:r>
              <a:rPr lang="en-US" sz="2200" dirty="0"/>
              <a:t>Opportunity to be stationed at a variety of locations</a:t>
            </a:r>
            <a:endParaRPr lang="en-US" sz="2100" dirty="0"/>
          </a:p>
          <a:p>
            <a:pPr>
              <a:spcAft>
                <a:spcPts val="1200"/>
              </a:spcAft>
            </a:pPr>
            <a:r>
              <a:rPr lang="en-US" sz="2400" dirty="0"/>
              <a:t>Responsible Office is PERS 4010C1</a:t>
            </a:r>
          </a:p>
          <a:p>
            <a:r>
              <a:rPr lang="en-US" sz="2400" dirty="0"/>
              <a:t>Contact rating detailer for the available districts and to have a Sailor nominated for Recruiting.</a:t>
            </a:r>
            <a:endParaRPr lang="en-US" sz="2400" dirty="0">
              <a:ea typeface="Tahoma"/>
              <a:cs typeface="Tahoma"/>
            </a:endParaRPr>
          </a:p>
          <a:p>
            <a:endParaRPr lang="en-US" sz="2000" dirty="0"/>
          </a:p>
          <a:p>
            <a:pPr marL="0" indent="0">
              <a:buNone/>
            </a:pPr>
            <a:endParaRPr lang="en-US" sz="2000" dirty="0"/>
          </a:p>
        </p:txBody>
      </p:sp>
    </p:spTree>
    <p:extLst>
      <p:ext uri="{BB962C8B-B14F-4D97-AF65-F5344CB8AC3E}">
        <p14:creationId xmlns:p14="http://schemas.microsoft.com/office/powerpoint/2010/main" val="191760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216" y="0"/>
            <a:ext cx="5630834" cy="1325563"/>
          </a:xfrm>
        </p:spPr>
        <p:txBody>
          <a:bodyPr>
            <a:normAutofit/>
          </a:bodyPr>
          <a:lstStyle/>
          <a:p>
            <a:r>
              <a:rPr lang="en-US" sz="3600" dirty="0">
                <a:latin typeface="Tahoma"/>
                <a:ea typeface="Tahoma"/>
                <a:cs typeface="Tahoma"/>
              </a:rPr>
              <a:t>Recruiting Duty (cont’d)</a:t>
            </a:r>
          </a:p>
        </p:txBody>
      </p:sp>
      <p:sp>
        <p:nvSpPr>
          <p:cNvPr id="3" name="Content Placeholder 2"/>
          <p:cNvSpPr>
            <a:spLocks noGrp="1"/>
          </p:cNvSpPr>
          <p:nvPr>
            <p:ph idx="1"/>
          </p:nvPr>
        </p:nvSpPr>
        <p:spPr>
          <a:xfrm>
            <a:off x="534283" y="1524451"/>
            <a:ext cx="7886700" cy="4504874"/>
          </a:xfrm>
        </p:spPr>
        <p:txBody>
          <a:bodyPr>
            <a:normAutofit/>
          </a:bodyPr>
          <a:lstStyle/>
          <a:p>
            <a:pPr lvl="0">
              <a:spcBef>
                <a:spcPts val="600"/>
              </a:spcBef>
            </a:pPr>
            <a:r>
              <a:rPr lang="en-US" sz="2100" dirty="0">
                <a:solidFill>
                  <a:srgbClr val="FFFEF9"/>
                </a:solidFill>
              </a:rPr>
              <a:t>Recruiting candidates must meet the following minimum standards:</a:t>
            </a:r>
          </a:p>
          <a:p>
            <a:pPr lvl="1">
              <a:spcBef>
                <a:spcPts val="600"/>
              </a:spcBef>
            </a:pPr>
            <a:r>
              <a:rPr lang="en-US" sz="2100" dirty="0"/>
              <a:t>Currently open to Paygrade E-4 to E-8</a:t>
            </a:r>
          </a:p>
          <a:p>
            <a:pPr lvl="1">
              <a:spcBef>
                <a:spcPts val="600"/>
              </a:spcBef>
            </a:pPr>
            <a:r>
              <a:rPr lang="en-US" sz="2100" dirty="0"/>
              <a:t>E-4 may qualify for E-5 under the STAR program (check CSL under STAR incentives)</a:t>
            </a:r>
          </a:p>
          <a:p>
            <a:pPr lvl="1">
              <a:spcBef>
                <a:spcPts val="600"/>
              </a:spcBef>
            </a:pPr>
            <a:r>
              <a:rPr lang="en-US" sz="2100" dirty="0">
                <a:solidFill>
                  <a:srgbClr val="FFFEF9"/>
                </a:solidFill>
              </a:rPr>
              <a:t>Current security clearance</a:t>
            </a:r>
          </a:p>
          <a:p>
            <a:pPr lvl="1">
              <a:spcBef>
                <a:spcPts val="600"/>
              </a:spcBef>
            </a:pPr>
            <a:r>
              <a:rPr lang="en-US" sz="2100" dirty="0">
                <a:solidFill>
                  <a:srgbClr val="FFFEF9"/>
                </a:solidFill>
              </a:rPr>
              <a:t>No performance marks lower than 3.0 in the past 36 months</a:t>
            </a:r>
          </a:p>
          <a:p>
            <a:pPr lvl="1">
              <a:spcBef>
                <a:spcPts val="600"/>
              </a:spcBef>
            </a:pPr>
            <a:r>
              <a:rPr lang="en-US" sz="2100" dirty="0">
                <a:solidFill>
                  <a:srgbClr val="FFFEF9"/>
                </a:solidFill>
              </a:rPr>
              <a:t>No NJPs in the past 36 months</a:t>
            </a:r>
          </a:p>
          <a:p>
            <a:pPr lvl="1">
              <a:spcBef>
                <a:spcPts val="600"/>
              </a:spcBef>
            </a:pPr>
            <a:r>
              <a:rPr lang="en-US" sz="2100" dirty="0">
                <a:solidFill>
                  <a:srgbClr val="FFFEF9"/>
                </a:solidFill>
              </a:rPr>
              <a:t>No PFA failures in the past 36 months</a:t>
            </a:r>
          </a:p>
          <a:p>
            <a:pPr lvl="1">
              <a:spcBef>
                <a:spcPts val="600"/>
              </a:spcBef>
            </a:pPr>
            <a:r>
              <a:rPr lang="en-US" sz="2100" dirty="0">
                <a:solidFill>
                  <a:srgbClr val="FFFEF9"/>
                </a:solidFill>
              </a:rPr>
              <a:t>Documented alcohol incident within previous 3 years or any two incidents during career is disqualifying </a:t>
            </a:r>
          </a:p>
          <a:p>
            <a:pPr lvl="1">
              <a:spcBef>
                <a:spcPts val="600"/>
              </a:spcBef>
            </a:pPr>
            <a:r>
              <a:rPr lang="en-US" sz="2100" dirty="0">
                <a:solidFill>
                  <a:srgbClr val="FFFEF9"/>
                </a:solidFill>
              </a:rPr>
              <a:t>Tattoos must meet criteria IAW current NAVADMIN and MPM</a:t>
            </a:r>
            <a:endParaRPr lang="en-US" sz="2100" dirty="0"/>
          </a:p>
          <a:p>
            <a:pPr marL="0" indent="0">
              <a:buNone/>
            </a:pPr>
            <a:endParaRPr lang="en-US" dirty="0"/>
          </a:p>
        </p:txBody>
      </p:sp>
    </p:spTree>
    <p:extLst>
      <p:ext uri="{BB962C8B-B14F-4D97-AF65-F5344CB8AC3E}">
        <p14:creationId xmlns:p14="http://schemas.microsoft.com/office/powerpoint/2010/main" val="256949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20" y="1288290"/>
            <a:ext cx="3575783" cy="4925655"/>
          </a:xfrm>
          <a:prstGeom prst="rect">
            <a:avLst/>
          </a:prstGeom>
        </p:spPr>
      </p:pic>
      <p:sp>
        <p:nvSpPr>
          <p:cNvPr id="2" name="Title 1">
            <a:extLst>
              <a:ext uri="{FF2B5EF4-FFF2-40B4-BE49-F238E27FC236}">
                <a16:creationId xmlns:a16="http://schemas.microsoft.com/office/drawing/2014/main" id="{887CCED7-1912-4702-974A-921FBFF8A69E}"/>
              </a:ext>
            </a:extLst>
          </p:cNvPr>
          <p:cNvSpPr>
            <a:spLocks noGrp="1"/>
          </p:cNvSpPr>
          <p:nvPr>
            <p:ph type="title"/>
          </p:nvPr>
        </p:nvSpPr>
        <p:spPr>
          <a:xfrm>
            <a:off x="911590" y="163823"/>
            <a:ext cx="6699908" cy="1291444"/>
          </a:xfrm>
        </p:spPr>
        <p:txBody>
          <a:bodyPr>
            <a:normAutofit fontScale="90000"/>
          </a:bodyPr>
          <a:lstStyle/>
          <a:p>
            <a:br>
              <a:rPr lang="en-US" dirty="0"/>
            </a:br>
            <a:r>
              <a:rPr lang="en-US" sz="3600" dirty="0">
                <a:latin typeface="Tahoma"/>
                <a:ea typeface="Tahoma"/>
                <a:cs typeface="Tahoma"/>
              </a:rPr>
              <a:t>Recruiting Duty Screening NAVPERS 1306/93</a:t>
            </a:r>
            <a:br>
              <a:rPr lang="en-US" sz="4000" dirty="0"/>
            </a:b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8459" y="1288290"/>
            <a:ext cx="3559821" cy="4894070"/>
          </a:xfrm>
          <a:prstGeom prst="rect">
            <a:avLst/>
          </a:prstGeom>
        </p:spPr>
      </p:pic>
      <p:pic>
        <p:nvPicPr>
          <p:cNvPr id="9" name="Picture 8"/>
          <p:cNvPicPr>
            <a:picLocks noChangeAspect="1"/>
          </p:cNvPicPr>
          <p:nvPr/>
        </p:nvPicPr>
        <p:blipFill>
          <a:blip r:embed="rId5"/>
          <a:stretch>
            <a:fillRect/>
          </a:stretch>
        </p:blipFill>
        <p:spPr>
          <a:xfrm>
            <a:off x="1133799" y="3155188"/>
            <a:ext cx="2402032" cy="963251"/>
          </a:xfrm>
          <a:prstGeom prst="rect">
            <a:avLst/>
          </a:prstGeom>
        </p:spPr>
      </p:pic>
      <p:pic>
        <p:nvPicPr>
          <p:cNvPr id="10" name="Picture 9"/>
          <p:cNvPicPr>
            <a:picLocks noChangeAspect="1"/>
          </p:cNvPicPr>
          <p:nvPr/>
        </p:nvPicPr>
        <p:blipFill>
          <a:blip r:embed="rId6"/>
          <a:stretch>
            <a:fillRect/>
          </a:stretch>
        </p:blipFill>
        <p:spPr>
          <a:xfrm>
            <a:off x="5289640" y="3155188"/>
            <a:ext cx="2402032" cy="963251"/>
          </a:xfrm>
          <a:prstGeom prst="rect">
            <a:avLst/>
          </a:prstGeom>
        </p:spPr>
      </p:pic>
    </p:spTree>
    <p:extLst>
      <p:ext uri="{BB962C8B-B14F-4D97-AF65-F5344CB8AC3E}">
        <p14:creationId xmlns:p14="http://schemas.microsoft.com/office/powerpoint/2010/main" val="138778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157" y="82323"/>
            <a:ext cx="6244983" cy="1325563"/>
          </a:xfrm>
        </p:spPr>
        <p:txBody>
          <a:bodyPr>
            <a:normAutofit/>
          </a:bodyPr>
          <a:lstStyle/>
          <a:p>
            <a:r>
              <a:rPr kumimoji="0" lang="en-US" sz="3600" b="0" i="0" u="none" strike="noStrike" kern="1200" cap="none" spc="0" normalizeH="0" baseline="0" noProof="0" dirty="0">
                <a:ln>
                  <a:noFill/>
                </a:ln>
                <a:solidFill>
                  <a:srgbClr val="E8B010"/>
                </a:solidFill>
                <a:effectLst/>
                <a:uLnTx/>
                <a:uFillTx/>
                <a:latin typeface="Tahoma"/>
                <a:ea typeface="Tahoma"/>
                <a:cs typeface="Tahoma"/>
              </a:rPr>
              <a:t>Recruit Division Commander (RDC)</a:t>
            </a:r>
            <a:endParaRPr lang="en-US" sz="3600" dirty="0">
              <a:latin typeface="Tahoma"/>
              <a:ea typeface="Tahoma"/>
              <a:cs typeface="Tahoma"/>
            </a:endParaRPr>
          </a:p>
        </p:txBody>
      </p:sp>
      <p:sp>
        <p:nvSpPr>
          <p:cNvPr id="3" name="Content Placeholder 2"/>
          <p:cNvSpPr>
            <a:spLocks noGrp="1"/>
          </p:cNvSpPr>
          <p:nvPr>
            <p:ph idx="1"/>
          </p:nvPr>
        </p:nvSpPr>
        <p:spPr>
          <a:xfrm>
            <a:off x="443297" y="1407886"/>
            <a:ext cx="8337845" cy="5239657"/>
          </a:xfrm>
        </p:spPr>
        <p:txBody>
          <a:bodyPr vert="horz" lIns="91440" tIns="45720" rIns="91440" bIns="45720" rtlCol="0" anchor="t">
            <a:normAutofit/>
          </a:bodyPr>
          <a:lstStyle/>
          <a:p>
            <a:pPr>
              <a:spcAft>
                <a:spcPts val="1200"/>
              </a:spcAft>
            </a:pPr>
            <a:r>
              <a:rPr lang="en-US" sz="2400" dirty="0">
                <a:ea typeface="Tahoma"/>
                <a:cs typeface="Tahoma"/>
              </a:rPr>
              <a:t>MILPERSMAN 1306-954</a:t>
            </a:r>
            <a:endParaRPr lang="en-US" dirty="0"/>
          </a:p>
          <a:p>
            <a:r>
              <a:rPr lang="en-US" sz="2400" dirty="0"/>
              <a:t>The #1 Sailorization and Mentoring shore duty. RDC offers: </a:t>
            </a:r>
            <a:endParaRPr lang="en-US" sz="2400" dirty="0">
              <a:ea typeface="Tahoma"/>
              <a:cs typeface="Tahoma"/>
            </a:endParaRPr>
          </a:p>
          <a:p>
            <a:pPr lvl="1"/>
            <a:r>
              <a:rPr lang="en-US" sz="2200" dirty="0"/>
              <a:t>Special Duty Assignment Pay (SDAP) up to $450 </a:t>
            </a:r>
          </a:p>
          <a:p>
            <a:pPr lvl="1"/>
            <a:r>
              <a:rPr lang="en-US" sz="2200" dirty="0"/>
              <a:t>Additional clothing allowance and free dry cleaning</a:t>
            </a:r>
          </a:p>
          <a:p>
            <a:pPr lvl="1"/>
            <a:r>
              <a:rPr lang="en-US" sz="2200" dirty="0"/>
              <a:t>Opportunity to earn Master Training Specialist qualification</a:t>
            </a:r>
          </a:p>
          <a:p>
            <a:pPr lvl="1">
              <a:spcAft>
                <a:spcPts val="1200"/>
              </a:spcAft>
            </a:pPr>
            <a:r>
              <a:rPr lang="en-US" sz="2200" dirty="0"/>
              <a:t>E7-E8 advancement is almost double the Navy average</a:t>
            </a:r>
            <a:endParaRPr lang="en-US" sz="2100" dirty="0"/>
          </a:p>
          <a:p>
            <a:pPr>
              <a:spcAft>
                <a:spcPts val="1200"/>
              </a:spcAft>
            </a:pPr>
            <a:r>
              <a:rPr lang="en-US" sz="2400" dirty="0"/>
              <a:t>Responsible Office PERS-4010D</a:t>
            </a:r>
          </a:p>
          <a:p>
            <a:r>
              <a:rPr lang="en-US" sz="2400" dirty="0"/>
              <a:t>Contact Shore Special Program Detailers to initiate the process</a:t>
            </a:r>
            <a:endParaRPr lang="en-US" sz="2400" dirty="0">
              <a:ea typeface="Tahoma"/>
              <a:cs typeface="Tahoma"/>
            </a:endParaRPr>
          </a:p>
          <a:p>
            <a:pPr marL="0" indent="0">
              <a:buNone/>
            </a:pPr>
            <a:endParaRPr lang="en-US" sz="2000" dirty="0"/>
          </a:p>
        </p:txBody>
      </p:sp>
    </p:spTree>
    <p:extLst>
      <p:ext uri="{BB962C8B-B14F-4D97-AF65-F5344CB8AC3E}">
        <p14:creationId xmlns:p14="http://schemas.microsoft.com/office/powerpoint/2010/main" val="160655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927" y="109537"/>
            <a:ext cx="7319262" cy="1325563"/>
          </a:xfrm>
        </p:spPr>
        <p:txBody>
          <a:bodyPr>
            <a:normAutofit/>
          </a:bodyPr>
          <a:lstStyle/>
          <a:p>
            <a:r>
              <a:rPr lang="en-US" sz="3600" dirty="0">
                <a:latin typeface="Tahoma"/>
                <a:ea typeface="Tahoma"/>
                <a:cs typeface="Tahoma"/>
              </a:rPr>
              <a:t>Recruit Division Commander cont…</a:t>
            </a:r>
          </a:p>
        </p:txBody>
      </p:sp>
      <p:sp>
        <p:nvSpPr>
          <p:cNvPr id="3" name="Content Placeholder 2"/>
          <p:cNvSpPr>
            <a:spLocks noGrp="1"/>
          </p:cNvSpPr>
          <p:nvPr>
            <p:ph idx="1"/>
          </p:nvPr>
        </p:nvSpPr>
        <p:spPr>
          <a:xfrm>
            <a:off x="443298" y="1638300"/>
            <a:ext cx="7886700" cy="4362815"/>
          </a:xfrm>
        </p:spPr>
        <p:txBody>
          <a:bodyPr vert="horz" lIns="91440" tIns="45720" rIns="91440" bIns="45720" rtlCol="0" anchor="t">
            <a:normAutofit/>
          </a:bodyPr>
          <a:lstStyle/>
          <a:p>
            <a:pPr lvl="0">
              <a:spcBef>
                <a:spcPts val="600"/>
              </a:spcBef>
            </a:pPr>
            <a:r>
              <a:rPr lang="en-US" sz="2100" dirty="0">
                <a:solidFill>
                  <a:srgbClr val="FFFEF9"/>
                </a:solidFill>
              </a:rPr>
              <a:t>RDC candidates must meet the following minimum standards:</a:t>
            </a:r>
          </a:p>
          <a:p>
            <a:pPr lvl="1">
              <a:spcBef>
                <a:spcPts val="600"/>
              </a:spcBef>
            </a:pPr>
            <a:r>
              <a:rPr lang="en-US" sz="2100" dirty="0">
                <a:solidFill>
                  <a:srgbClr val="FFFEF9"/>
                </a:solidFill>
              </a:rPr>
              <a:t>Paygrade E-5 to E-9</a:t>
            </a:r>
          </a:p>
          <a:p>
            <a:pPr lvl="1">
              <a:spcBef>
                <a:spcPts val="600"/>
              </a:spcBef>
            </a:pPr>
            <a:r>
              <a:rPr lang="en-US" sz="2100" dirty="0">
                <a:solidFill>
                  <a:srgbClr val="FFFEF9"/>
                </a:solidFill>
              </a:rPr>
              <a:t>No performance marks lower than 3.0 in the past 36 months</a:t>
            </a:r>
          </a:p>
          <a:p>
            <a:pPr lvl="1">
              <a:spcBef>
                <a:spcPts val="600"/>
              </a:spcBef>
            </a:pPr>
            <a:r>
              <a:rPr lang="en-US" sz="2100" dirty="0">
                <a:solidFill>
                  <a:srgbClr val="FFFEF9"/>
                </a:solidFill>
              </a:rPr>
              <a:t>No legal issues (waiver required for any NJP, Civil, moral issues)</a:t>
            </a:r>
          </a:p>
          <a:p>
            <a:pPr lvl="1">
              <a:spcBef>
                <a:spcPts val="600"/>
              </a:spcBef>
            </a:pPr>
            <a:r>
              <a:rPr lang="en-US" sz="2100" dirty="0">
                <a:solidFill>
                  <a:srgbClr val="FFFEF9"/>
                </a:solidFill>
              </a:rPr>
              <a:t>Medical and Dental ready (no issues that prevent full participation)</a:t>
            </a:r>
          </a:p>
          <a:p>
            <a:pPr lvl="1">
              <a:spcBef>
                <a:spcPts val="600"/>
              </a:spcBef>
            </a:pPr>
            <a:r>
              <a:rPr lang="en-US" sz="2100" dirty="0">
                <a:solidFill>
                  <a:srgbClr val="FFFEF9"/>
                </a:solidFill>
              </a:rPr>
              <a:t>Substantiated CMEO or FAP cases can be disqualifying </a:t>
            </a:r>
          </a:p>
          <a:p>
            <a:pPr lvl="1">
              <a:spcBef>
                <a:spcPts val="600"/>
              </a:spcBef>
            </a:pPr>
            <a:r>
              <a:rPr lang="en-US" sz="2100" dirty="0">
                <a:solidFill>
                  <a:srgbClr val="FFFEF9"/>
                </a:solidFill>
              </a:rPr>
              <a:t>No PFA failures in the past 36 months, and in BCA standards</a:t>
            </a:r>
          </a:p>
          <a:p>
            <a:pPr lvl="1">
              <a:spcBef>
                <a:spcPts val="600"/>
              </a:spcBef>
            </a:pPr>
            <a:r>
              <a:rPr lang="en-US" sz="2100" dirty="0">
                <a:solidFill>
                  <a:srgbClr val="FFFEF9"/>
                </a:solidFill>
              </a:rPr>
              <a:t>Documented alcohol incident within previous 3 years or any two incidents during career is disqualifying</a:t>
            </a:r>
            <a:endParaRPr lang="en-US" sz="2100" dirty="0">
              <a:solidFill>
                <a:srgbClr val="FFFEF9"/>
              </a:solidFill>
              <a:ea typeface="Tahoma"/>
              <a:cs typeface="Tahoma"/>
            </a:endParaRPr>
          </a:p>
          <a:p>
            <a:pPr lvl="1">
              <a:spcBef>
                <a:spcPts val="600"/>
              </a:spcBef>
            </a:pPr>
            <a:r>
              <a:rPr lang="en-US" sz="2100" dirty="0">
                <a:solidFill>
                  <a:srgbClr val="FFFEF9"/>
                </a:solidFill>
              </a:rPr>
              <a:t>Tattoos must meet criteria IAW MILPERSMAN 1306-954</a:t>
            </a:r>
          </a:p>
          <a:p>
            <a:pPr marL="0" indent="0">
              <a:buNone/>
            </a:pPr>
            <a:endParaRPr lang="en-US" dirty="0"/>
          </a:p>
        </p:txBody>
      </p:sp>
    </p:spTree>
    <p:extLst>
      <p:ext uri="{BB962C8B-B14F-4D97-AF65-F5344CB8AC3E}">
        <p14:creationId xmlns:p14="http://schemas.microsoft.com/office/powerpoint/2010/main" val="2397051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33C2-08F5-4ECA-8A77-4176D8AD89C3}"/>
              </a:ext>
            </a:extLst>
          </p:cNvPr>
          <p:cNvSpPr>
            <a:spLocks noGrp="1"/>
          </p:cNvSpPr>
          <p:nvPr>
            <p:ph type="title"/>
          </p:nvPr>
        </p:nvSpPr>
        <p:spPr>
          <a:xfrm>
            <a:off x="1715011" y="0"/>
            <a:ext cx="5630834" cy="1325563"/>
          </a:xfrm>
        </p:spPr>
        <p:txBody>
          <a:bodyPr>
            <a:normAutofit fontScale="90000"/>
          </a:bodyPr>
          <a:lstStyle/>
          <a:p>
            <a:br>
              <a:rPr lang="en-US" sz="3600" dirty="0"/>
            </a:br>
            <a:r>
              <a:rPr lang="en-US" sz="4000" dirty="0">
                <a:latin typeface="Tahoma"/>
                <a:ea typeface="Tahoma"/>
                <a:cs typeface="Tahoma"/>
              </a:rPr>
              <a:t>RDC Screening </a:t>
            </a:r>
            <a:br>
              <a:rPr lang="en-US" sz="4000" dirty="0">
                <a:latin typeface="Tahoma"/>
                <a:ea typeface="Tahoma"/>
                <a:cs typeface="Tahoma"/>
              </a:rPr>
            </a:br>
            <a:r>
              <a:rPr lang="en-US" sz="4000" dirty="0">
                <a:latin typeface="Tahoma"/>
                <a:ea typeface="Tahoma"/>
                <a:cs typeface="Tahoma"/>
              </a:rPr>
              <a:t>NAVPERS 1306/96</a:t>
            </a:r>
            <a:br>
              <a:rPr lang="en-US" dirty="0"/>
            </a:br>
            <a:endParaRPr lang="en-US" dirty="0"/>
          </a:p>
        </p:txBody>
      </p:sp>
      <p:pic>
        <p:nvPicPr>
          <p:cNvPr id="5" name="Picture 4">
            <a:extLst>
              <a:ext uri="{FF2B5EF4-FFF2-40B4-BE49-F238E27FC236}">
                <a16:creationId xmlns:a16="http://schemas.microsoft.com/office/drawing/2014/main" id="{83910841-53DF-46A7-82E1-2B93B5FEF4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895" y="1325563"/>
            <a:ext cx="4125341" cy="4845560"/>
          </a:xfrm>
          <a:prstGeom prst="rect">
            <a:avLst/>
          </a:prstGeom>
        </p:spPr>
      </p:pic>
      <p:pic>
        <p:nvPicPr>
          <p:cNvPr id="9" name="Picture 8">
            <a:extLst>
              <a:ext uri="{FF2B5EF4-FFF2-40B4-BE49-F238E27FC236}">
                <a16:creationId xmlns:a16="http://schemas.microsoft.com/office/drawing/2014/main" id="{F94E7EF1-E1ED-458F-BC68-FAA55292B8D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64727" y="1341793"/>
            <a:ext cx="3957298" cy="4837611"/>
          </a:xfrm>
          <a:prstGeom prst="rect">
            <a:avLst/>
          </a:prstGeom>
        </p:spPr>
      </p:pic>
    </p:spTree>
    <p:extLst>
      <p:ext uri="{BB962C8B-B14F-4D97-AF65-F5344CB8AC3E}">
        <p14:creationId xmlns:p14="http://schemas.microsoft.com/office/powerpoint/2010/main" val="2858675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33C2-08F5-4ECA-8A77-4176D8AD89C3}"/>
              </a:ext>
            </a:extLst>
          </p:cNvPr>
          <p:cNvSpPr>
            <a:spLocks noGrp="1"/>
          </p:cNvSpPr>
          <p:nvPr>
            <p:ph type="title"/>
          </p:nvPr>
        </p:nvSpPr>
        <p:spPr>
          <a:xfrm>
            <a:off x="1650843" y="0"/>
            <a:ext cx="5630834" cy="1325563"/>
          </a:xfrm>
        </p:spPr>
        <p:txBody>
          <a:bodyPr>
            <a:normAutofit fontScale="90000"/>
          </a:bodyPr>
          <a:lstStyle/>
          <a:p>
            <a:br>
              <a:rPr lang="en-US" sz="3600" dirty="0"/>
            </a:br>
            <a:r>
              <a:rPr lang="en-US" sz="4000" dirty="0">
                <a:latin typeface="Tahoma"/>
                <a:ea typeface="Tahoma"/>
                <a:cs typeface="Tahoma"/>
              </a:rPr>
              <a:t>RDC Screening </a:t>
            </a:r>
            <a:br>
              <a:rPr lang="en-US" sz="4000" dirty="0">
                <a:latin typeface="Tahoma"/>
                <a:ea typeface="Tahoma"/>
                <a:cs typeface="Tahoma"/>
              </a:rPr>
            </a:br>
            <a:r>
              <a:rPr lang="en-US" sz="4000" dirty="0">
                <a:latin typeface="Tahoma"/>
                <a:ea typeface="Tahoma"/>
                <a:cs typeface="Tahoma"/>
              </a:rPr>
              <a:t>NAVPERS 1306/96</a:t>
            </a:r>
            <a:br>
              <a:rPr lang="en-US" dirty="0"/>
            </a:br>
            <a:endParaRPr lang="en-US" dirty="0"/>
          </a:p>
        </p:txBody>
      </p:sp>
      <p:pic>
        <p:nvPicPr>
          <p:cNvPr id="3" name="Picture 2"/>
          <p:cNvPicPr>
            <a:picLocks noChangeAspect="1"/>
          </p:cNvPicPr>
          <p:nvPr/>
        </p:nvPicPr>
        <p:blipFill rotWithShape="1">
          <a:blip r:embed="rId3"/>
          <a:srcRect l="28729" t="24802" r="47966" b="20056"/>
          <a:stretch/>
        </p:blipFill>
        <p:spPr>
          <a:xfrm>
            <a:off x="470585" y="1352009"/>
            <a:ext cx="3941133" cy="4792355"/>
          </a:xfrm>
          <a:prstGeom prst="rect">
            <a:avLst/>
          </a:prstGeom>
        </p:spPr>
      </p:pic>
      <p:sp>
        <p:nvSpPr>
          <p:cNvPr id="8" name="TextBox 7"/>
          <p:cNvSpPr txBox="1"/>
          <p:nvPr/>
        </p:nvSpPr>
        <p:spPr>
          <a:xfrm>
            <a:off x="1398821" y="2965345"/>
            <a:ext cx="2223182" cy="646331"/>
          </a:xfrm>
          <a:prstGeom prst="rect">
            <a:avLst/>
          </a:prstGeom>
          <a:noFill/>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6CCD0">
                    <a:lumMod val="50000"/>
                  </a:srgbClr>
                </a:solidFill>
                <a:effectLst/>
                <a:uLnTx/>
                <a:uFillTx/>
                <a:latin typeface="Arial" panose="020B0604020202020204" pitchFamily="34" charset="0"/>
                <a:ea typeface="+mn-ea"/>
                <a:cs typeface="Arial" panose="020B0604020202020204" pitchFamily="34" charset="0"/>
              </a:rPr>
              <a:t>SAMPLE</a:t>
            </a:r>
          </a:p>
        </p:txBody>
      </p:sp>
      <p:pic>
        <p:nvPicPr>
          <p:cNvPr id="4" name="Picture 3"/>
          <p:cNvPicPr>
            <a:picLocks noChangeAspect="1"/>
          </p:cNvPicPr>
          <p:nvPr/>
        </p:nvPicPr>
        <p:blipFill rotWithShape="1">
          <a:blip r:embed="rId4"/>
          <a:srcRect l="24746" t="20636" r="43729" b="5740"/>
          <a:stretch/>
        </p:blipFill>
        <p:spPr>
          <a:xfrm>
            <a:off x="4541032" y="1325563"/>
            <a:ext cx="3704470" cy="4818801"/>
          </a:xfrm>
          <a:prstGeom prst="rect">
            <a:avLst/>
          </a:prstGeom>
        </p:spPr>
      </p:pic>
      <p:sp>
        <p:nvSpPr>
          <p:cNvPr id="10" name="TextBox 9"/>
          <p:cNvSpPr txBox="1"/>
          <p:nvPr/>
        </p:nvSpPr>
        <p:spPr>
          <a:xfrm>
            <a:off x="5217019" y="2965344"/>
            <a:ext cx="2223182" cy="646331"/>
          </a:xfrm>
          <a:prstGeom prst="rect">
            <a:avLst/>
          </a:prstGeom>
          <a:noFill/>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6CCD0">
                    <a:lumMod val="50000"/>
                  </a:srgbClr>
                </a:solidFill>
                <a:effectLst/>
                <a:uLnTx/>
                <a:uFillTx/>
                <a:latin typeface="Arial" panose="020B0604020202020204" pitchFamily="34" charset="0"/>
                <a:ea typeface="+mn-ea"/>
                <a:cs typeface="Arial" panose="020B0604020202020204" pitchFamily="34" charset="0"/>
              </a:rPr>
              <a:t>SAMPLE</a:t>
            </a:r>
          </a:p>
        </p:txBody>
      </p:sp>
    </p:spTree>
    <p:extLst>
      <p:ext uri="{BB962C8B-B14F-4D97-AF65-F5344CB8AC3E}">
        <p14:creationId xmlns:p14="http://schemas.microsoft.com/office/powerpoint/2010/main" val="3692971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39383"/>
            <a:ext cx="5630834" cy="1325563"/>
          </a:xfrm>
        </p:spPr>
        <p:txBody>
          <a:bodyPr>
            <a:normAutofit/>
          </a:bodyPr>
          <a:lstStyle/>
          <a:p>
            <a:r>
              <a:rPr lang="en-US" sz="3600" dirty="0">
                <a:latin typeface="Tahoma"/>
                <a:ea typeface="Tahoma"/>
                <a:cs typeface="Tahoma"/>
              </a:rPr>
              <a:t>Embassy Duty</a:t>
            </a:r>
          </a:p>
        </p:txBody>
      </p:sp>
      <p:sp>
        <p:nvSpPr>
          <p:cNvPr id="3" name="Content Placeholder 2"/>
          <p:cNvSpPr>
            <a:spLocks noGrp="1"/>
          </p:cNvSpPr>
          <p:nvPr>
            <p:ph idx="1"/>
          </p:nvPr>
        </p:nvSpPr>
        <p:spPr>
          <a:xfrm>
            <a:off x="443298" y="1286180"/>
            <a:ext cx="7886700" cy="5291083"/>
          </a:xfrm>
        </p:spPr>
        <p:txBody>
          <a:bodyPr>
            <a:normAutofit/>
          </a:bodyPr>
          <a:lstStyle/>
          <a:p>
            <a:pPr>
              <a:spcAft>
                <a:spcPts val="1200"/>
              </a:spcAft>
            </a:pPr>
            <a:r>
              <a:rPr lang="en-US" sz="2400" dirty="0"/>
              <a:t>MILPERSMAN 1306-914</a:t>
            </a:r>
          </a:p>
          <a:p>
            <a:pPr>
              <a:spcAft>
                <a:spcPts val="1200"/>
              </a:spcAft>
            </a:pPr>
            <a:r>
              <a:rPr lang="en-US" sz="2400" dirty="0"/>
              <a:t>Managed by PERS-4010G</a:t>
            </a:r>
          </a:p>
          <a:p>
            <a:pPr>
              <a:spcAft>
                <a:spcPts val="1200"/>
              </a:spcAft>
            </a:pPr>
            <a:r>
              <a:rPr lang="en-US" sz="2400" dirty="0"/>
              <a:t>Exotic &amp; unique locations.</a:t>
            </a:r>
          </a:p>
          <a:p>
            <a:pPr>
              <a:spcAft>
                <a:spcPts val="1200"/>
              </a:spcAft>
            </a:pPr>
            <a:r>
              <a:rPr lang="en-US" sz="2400" dirty="0"/>
              <a:t>Serve as part of U.S. Defense Attaché Office (DAO) team, based in U.S. Embassies in more than 50 countries.</a:t>
            </a:r>
          </a:p>
          <a:p>
            <a:r>
              <a:rPr lang="en-US" sz="2400" dirty="0"/>
              <a:t>Responsibilities of Staff Support Members:</a:t>
            </a:r>
          </a:p>
          <a:p>
            <a:pPr lvl="1"/>
            <a:r>
              <a:rPr lang="en-US" sz="2100" dirty="0"/>
              <a:t>Operations Coordinator (LDOs, CWOs, and E7/8/9)</a:t>
            </a:r>
          </a:p>
          <a:p>
            <a:pPr lvl="2"/>
            <a:r>
              <a:rPr lang="en-US" sz="1800" dirty="0"/>
              <a:t>Liaison within the DAO, performs managerial duties</a:t>
            </a:r>
          </a:p>
          <a:p>
            <a:pPr lvl="1"/>
            <a:r>
              <a:rPr lang="en-US" sz="2100" dirty="0"/>
              <a:t>Operations Assistant (E5-E8)</a:t>
            </a:r>
          </a:p>
          <a:p>
            <a:pPr lvl="2"/>
            <a:r>
              <a:rPr lang="en-US" sz="1800" dirty="0"/>
              <a:t>Performs administrative and operational support functions for the DAO</a:t>
            </a:r>
          </a:p>
          <a:p>
            <a:pPr marL="0" indent="0">
              <a:buNone/>
            </a:pPr>
            <a:endParaRPr lang="en-US" sz="2400" dirty="0"/>
          </a:p>
        </p:txBody>
      </p:sp>
    </p:spTree>
    <p:extLst>
      <p:ext uri="{BB962C8B-B14F-4D97-AF65-F5344CB8AC3E}">
        <p14:creationId xmlns:p14="http://schemas.microsoft.com/office/powerpoint/2010/main" val="136896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ahoma"/>
                <a:ea typeface="Tahoma"/>
                <a:cs typeface="Tahoma"/>
              </a:rPr>
              <a:t>Enabling Objective</a:t>
            </a:r>
          </a:p>
        </p:txBody>
      </p:sp>
      <p:sp>
        <p:nvSpPr>
          <p:cNvPr id="3" name="Content Placeholder 2"/>
          <p:cNvSpPr>
            <a:spLocks noGrp="1"/>
          </p:cNvSpPr>
          <p:nvPr>
            <p:ph idx="1"/>
          </p:nvPr>
        </p:nvSpPr>
        <p:spPr>
          <a:xfrm>
            <a:off x="443298" y="1524452"/>
            <a:ext cx="8468473" cy="4101350"/>
          </a:xfrm>
        </p:spPr>
        <p:txBody>
          <a:bodyPr vert="horz" lIns="91440" tIns="45720" rIns="91440" bIns="45720" rtlCol="0" anchor="t">
            <a:normAutofit/>
          </a:bodyPr>
          <a:lstStyle/>
          <a:p>
            <a:endParaRPr lang="en-US" sz="2800" dirty="0"/>
          </a:p>
          <a:p>
            <a:r>
              <a:rPr lang="en-US" sz="2800" dirty="0">
                <a:latin typeface="Tahoma"/>
                <a:ea typeface="Tahoma"/>
                <a:cs typeface="Tahoma"/>
              </a:rPr>
              <a:t>IDENTIFY the types of Enlisted Special Programs available</a:t>
            </a:r>
          </a:p>
          <a:p>
            <a:r>
              <a:rPr lang="en-US" sz="2800" dirty="0">
                <a:ea typeface="Tahoma"/>
                <a:cs typeface="Tahoma"/>
              </a:rPr>
              <a:t>DISCUSS eligibility requirements</a:t>
            </a:r>
          </a:p>
          <a:p>
            <a:r>
              <a:rPr lang="en-US" sz="2800" dirty="0">
                <a:ea typeface="Tahoma"/>
                <a:cs typeface="Tahoma"/>
              </a:rPr>
              <a:t>IDENTIFY forms required for completion</a:t>
            </a:r>
          </a:p>
          <a:p>
            <a:endParaRPr lang="en-US" sz="2800" dirty="0">
              <a:latin typeface="Tahoma"/>
              <a:ea typeface="Tahoma"/>
              <a:cs typeface="Tahoma"/>
            </a:endParaRPr>
          </a:p>
        </p:txBody>
      </p:sp>
    </p:spTree>
    <p:extLst>
      <p:ext uri="{BB962C8B-B14F-4D97-AF65-F5344CB8AC3E}">
        <p14:creationId xmlns:p14="http://schemas.microsoft.com/office/powerpoint/2010/main" val="1248904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688" y="174268"/>
            <a:ext cx="5630834" cy="1325563"/>
          </a:xfrm>
        </p:spPr>
        <p:txBody>
          <a:bodyPr>
            <a:normAutofit/>
          </a:bodyPr>
          <a:lstStyle/>
          <a:p>
            <a:r>
              <a:rPr lang="en-US" sz="3600" dirty="0">
                <a:latin typeface="Tahoma"/>
                <a:ea typeface="Tahoma"/>
                <a:cs typeface="Tahoma"/>
              </a:rPr>
              <a:t>Embassy Duty cont…</a:t>
            </a:r>
          </a:p>
        </p:txBody>
      </p:sp>
      <p:sp>
        <p:nvSpPr>
          <p:cNvPr id="3" name="Content Placeholder 2"/>
          <p:cNvSpPr>
            <a:spLocks noGrp="1"/>
          </p:cNvSpPr>
          <p:nvPr>
            <p:ph idx="1"/>
          </p:nvPr>
        </p:nvSpPr>
        <p:spPr>
          <a:xfrm>
            <a:off x="384290" y="1499831"/>
            <a:ext cx="8341851" cy="5220889"/>
          </a:xfrm>
        </p:spPr>
        <p:txBody>
          <a:bodyPr vert="horz" lIns="91440" tIns="45720" rIns="91440" bIns="45720" rtlCol="0" anchor="t">
            <a:normAutofit/>
          </a:bodyPr>
          <a:lstStyle/>
          <a:p>
            <a:pPr marL="0" indent="0">
              <a:buNone/>
            </a:pPr>
            <a:r>
              <a:rPr lang="en-US" sz="2400" dirty="0"/>
              <a:t>Requirements:</a:t>
            </a:r>
            <a:endParaRPr lang="en-US" dirty="0"/>
          </a:p>
          <a:p>
            <a:pPr lvl="1"/>
            <a:r>
              <a:rPr lang="en-US" sz="2200" dirty="0"/>
              <a:t>E5 and above </a:t>
            </a:r>
            <a:endParaRPr lang="en-US" sz="2200" dirty="0">
              <a:ea typeface="Tahoma"/>
              <a:cs typeface="Tahoma"/>
            </a:endParaRPr>
          </a:p>
          <a:p>
            <a:pPr lvl="1"/>
            <a:r>
              <a:rPr lang="en-US" sz="2200" dirty="0"/>
              <a:t>TS SCI clearance </a:t>
            </a:r>
            <a:endParaRPr lang="en-US" sz="2200" dirty="0">
              <a:ea typeface="Tahoma"/>
              <a:cs typeface="Tahoma"/>
            </a:endParaRPr>
          </a:p>
          <a:p>
            <a:pPr lvl="1"/>
            <a:r>
              <a:rPr lang="en-US" sz="2200" dirty="0"/>
              <a:t>Counterintelligence polygraph  </a:t>
            </a:r>
            <a:endParaRPr lang="en-US" sz="2200" dirty="0">
              <a:ea typeface="Tahoma"/>
              <a:cs typeface="Tahoma"/>
            </a:endParaRPr>
          </a:p>
          <a:p>
            <a:pPr lvl="1"/>
            <a:r>
              <a:rPr lang="en-US" sz="2200" dirty="0"/>
              <a:t>No NJP in past 36 months </a:t>
            </a:r>
            <a:endParaRPr lang="en-US" sz="2200" dirty="0">
              <a:ea typeface="Tahoma"/>
              <a:cs typeface="Tahoma"/>
            </a:endParaRPr>
          </a:p>
          <a:p>
            <a:pPr lvl="1"/>
            <a:r>
              <a:rPr lang="en-US" sz="2200" dirty="0"/>
              <a:t>No record of drug or alcohol abuse </a:t>
            </a:r>
            <a:endParaRPr lang="en-US" sz="2200" dirty="0">
              <a:ea typeface="Tahoma"/>
              <a:cs typeface="Tahoma"/>
            </a:endParaRPr>
          </a:p>
          <a:p>
            <a:pPr lvl="1"/>
            <a:r>
              <a:rPr lang="en-US" sz="2200" dirty="0"/>
              <a:t>No financial problems</a:t>
            </a:r>
            <a:endParaRPr lang="en-US" sz="2200" dirty="0">
              <a:ea typeface="Tahoma"/>
              <a:cs typeface="Tahoma"/>
            </a:endParaRPr>
          </a:p>
          <a:p>
            <a:pPr lvl="1"/>
            <a:r>
              <a:rPr lang="en-US" sz="2200" dirty="0"/>
              <a:t>US citizen</a:t>
            </a:r>
            <a:endParaRPr lang="en-US" sz="2200" dirty="0">
              <a:ea typeface="Tahoma"/>
              <a:cs typeface="Tahoma"/>
            </a:endParaRPr>
          </a:p>
          <a:p>
            <a:pPr lvl="1"/>
            <a:r>
              <a:rPr lang="en-US" sz="2200" dirty="0"/>
              <a:t>All dependents' US citizens</a:t>
            </a:r>
            <a:endParaRPr lang="en-US" sz="2200" dirty="0">
              <a:ea typeface="Tahoma"/>
              <a:cs typeface="Tahoma"/>
            </a:endParaRPr>
          </a:p>
          <a:p>
            <a:pPr lvl="1"/>
            <a:r>
              <a:rPr lang="en-US" sz="2200" dirty="0"/>
              <a:t>DLAB score minimum 95 </a:t>
            </a:r>
            <a:endParaRPr lang="en-US" sz="2200" dirty="0">
              <a:ea typeface="Tahoma"/>
              <a:cs typeface="Tahoma"/>
            </a:endParaRPr>
          </a:p>
          <a:p>
            <a:pPr lvl="1"/>
            <a:r>
              <a:rPr lang="en-US" sz="2200" dirty="0"/>
              <a:t>Member and family must complete screenings (no waivers).</a:t>
            </a:r>
            <a:endParaRPr lang="en-US" sz="2200" dirty="0">
              <a:ea typeface="Tahoma"/>
              <a:cs typeface="Tahoma"/>
            </a:endParaRPr>
          </a:p>
          <a:p>
            <a:endParaRPr lang="en-US" sz="2000" dirty="0">
              <a:ea typeface="Tahoma"/>
              <a:cs typeface="Tahoma"/>
            </a:endParaRPr>
          </a:p>
          <a:p>
            <a:endParaRPr lang="en-US" sz="2400" dirty="0"/>
          </a:p>
        </p:txBody>
      </p:sp>
    </p:spTree>
    <p:extLst>
      <p:ext uri="{BB962C8B-B14F-4D97-AF65-F5344CB8AC3E}">
        <p14:creationId xmlns:p14="http://schemas.microsoft.com/office/powerpoint/2010/main" val="2178295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0"/>
            <a:ext cx="5630834" cy="1325563"/>
          </a:xfrm>
        </p:spPr>
        <p:txBody>
          <a:bodyPr>
            <a:normAutofit/>
          </a:bodyPr>
          <a:lstStyle/>
          <a:p>
            <a:r>
              <a:rPr lang="en-US" sz="3600" dirty="0">
                <a:latin typeface="Tahoma"/>
                <a:ea typeface="Tahoma"/>
                <a:cs typeface="Tahoma"/>
              </a:rPr>
              <a:t>USS CONSTITUTION</a:t>
            </a:r>
            <a:br>
              <a:rPr lang="en-US" sz="3600" dirty="0">
                <a:latin typeface="Tahoma"/>
                <a:ea typeface="Tahoma"/>
                <a:cs typeface="Tahoma"/>
              </a:rPr>
            </a:br>
            <a:r>
              <a:rPr lang="en-US" sz="3600" dirty="0">
                <a:latin typeface="Tahoma"/>
                <a:ea typeface="Tahoma"/>
                <a:cs typeface="Tahoma"/>
              </a:rPr>
              <a:t>“Old Ironsides”</a:t>
            </a:r>
          </a:p>
        </p:txBody>
      </p:sp>
      <p:sp>
        <p:nvSpPr>
          <p:cNvPr id="3" name="Content Placeholder 2"/>
          <p:cNvSpPr>
            <a:spLocks noGrp="1"/>
          </p:cNvSpPr>
          <p:nvPr>
            <p:ph idx="1"/>
          </p:nvPr>
        </p:nvSpPr>
        <p:spPr>
          <a:xfrm>
            <a:off x="427256" y="1325563"/>
            <a:ext cx="8497502" cy="5273331"/>
          </a:xfrm>
        </p:spPr>
        <p:txBody>
          <a:bodyPr vert="horz" lIns="91440" tIns="45720" rIns="91440" bIns="45720" rtlCol="0" anchor="t">
            <a:normAutofit/>
          </a:bodyPr>
          <a:lstStyle/>
          <a:p>
            <a:pPr>
              <a:spcAft>
                <a:spcPts val="1200"/>
              </a:spcAft>
            </a:pPr>
            <a:r>
              <a:rPr lang="en-US" sz="2400" dirty="0"/>
              <a:t>MILPERSMAN 1306-920</a:t>
            </a:r>
          </a:p>
          <a:p>
            <a:pPr lvl="0">
              <a:spcAft>
                <a:spcPts val="1200"/>
              </a:spcAft>
            </a:pPr>
            <a:r>
              <a:rPr lang="en-US" sz="2400" dirty="0">
                <a:solidFill>
                  <a:srgbClr val="FFFEF9"/>
                </a:solidFill>
              </a:rPr>
              <a:t>The oldest Navy ship still in commission.</a:t>
            </a:r>
            <a:endParaRPr lang="en-US" sz="2400" dirty="0"/>
          </a:p>
          <a:p>
            <a:pPr lvl="0">
              <a:spcAft>
                <a:spcPts val="1200"/>
              </a:spcAft>
            </a:pPr>
            <a:r>
              <a:rPr lang="en-US" sz="2400" dirty="0">
                <a:solidFill>
                  <a:srgbClr val="FFFEF9"/>
                </a:solidFill>
              </a:rPr>
              <a:t>Sailors are tasked with promoting, protecting, and preserving the ship.</a:t>
            </a:r>
            <a:endParaRPr lang="en-US" sz="2400" dirty="0">
              <a:ea typeface="Tahoma"/>
              <a:cs typeface="Tahoma"/>
            </a:endParaRPr>
          </a:p>
          <a:p>
            <a:pPr>
              <a:spcAft>
                <a:spcPts val="1200"/>
              </a:spcAft>
            </a:pPr>
            <a:r>
              <a:rPr lang="en-US" sz="2400" dirty="0"/>
              <a:t>Receives approximately half a million visitors annually.</a:t>
            </a:r>
            <a:endParaRPr lang="en-US" sz="2400" dirty="0">
              <a:ea typeface="Tahoma"/>
              <a:cs typeface="Tahoma"/>
            </a:endParaRPr>
          </a:p>
          <a:p>
            <a:pPr>
              <a:spcAft>
                <a:spcPts val="1200"/>
              </a:spcAft>
            </a:pPr>
            <a:r>
              <a:rPr lang="en-US" sz="2400" dirty="0"/>
              <a:t>Non-petty officers screened directly from RTC by CMDCM or CMDCS of USS Constitution (24 month tour).</a:t>
            </a:r>
            <a:endParaRPr lang="en-US" sz="2400" dirty="0">
              <a:ea typeface="Tahoma"/>
              <a:cs typeface="Tahoma"/>
            </a:endParaRPr>
          </a:p>
          <a:p>
            <a:r>
              <a:rPr lang="en-US" sz="2400" dirty="0"/>
              <a:t>Tour Length:</a:t>
            </a:r>
            <a:endParaRPr lang="en-US" sz="2400" dirty="0">
              <a:ea typeface="Tahoma"/>
              <a:cs typeface="Tahoma"/>
            </a:endParaRPr>
          </a:p>
          <a:p>
            <a:pPr lvl="1"/>
            <a:r>
              <a:rPr lang="en-US" sz="2100" dirty="0"/>
              <a:t>E-1 through E-3 will serve 24 months</a:t>
            </a:r>
            <a:endParaRPr lang="en-US" sz="2100" dirty="0">
              <a:ea typeface="Tahoma"/>
              <a:cs typeface="Tahoma"/>
            </a:endParaRPr>
          </a:p>
          <a:p>
            <a:pPr lvl="1"/>
            <a:r>
              <a:rPr lang="en-US" sz="2100" dirty="0"/>
              <a:t>E-4 through E-9 will serve 36 months</a:t>
            </a:r>
            <a:endParaRPr lang="en-US" sz="2100" dirty="0">
              <a:ea typeface="Tahoma"/>
              <a:cs typeface="Tahoma"/>
            </a:endParaRPr>
          </a:p>
          <a:p>
            <a:endParaRPr lang="en-US" sz="2000" dirty="0"/>
          </a:p>
        </p:txBody>
      </p:sp>
    </p:spTree>
    <p:extLst>
      <p:ext uri="{BB962C8B-B14F-4D97-AF65-F5344CB8AC3E}">
        <p14:creationId xmlns:p14="http://schemas.microsoft.com/office/powerpoint/2010/main" val="746725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18330"/>
            <a:ext cx="6229350" cy="1325563"/>
          </a:xfrm>
        </p:spPr>
        <p:txBody>
          <a:bodyPr>
            <a:normAutofit/>
          </a:bodyPr>
          <a:lstStyle/>
          <a:p>
            <a:r>
              <a:rPr lang="en-US" sz="3600" dirty="0">
                <a:latin typeface="Tahoma"/>
                <a:ea typeface="Tahoma"/>
                <a:cs typeface="Tahoma"/>
              </a:rPr>
              <a:t>USS CONSTITUTION cont…</a:t>
            </a:r>
          </a:p>
        </p:txBody>
      </p:sp>
      <p:sp>
        <p:nvSpPr>
          <p:cNvPr id="3" name="Content Placeholder 2"/>
          <p:cNvSpPr>
            <a:spLocks noGrp="1"/>
          </p:cNvSpPr>
          <p:nvPr>
            <p:ph idx="1"/>
          </p:nvPr>
        </p:nvSpPr>
        <p:spPr>
          <a:xfrm>
            <a:off x="315293" y="1387728"/>
            <a:ext cx="8341851" cy="5274329"/>
          </a:xfrm>
        </p:spPr>
        <p:txBody>
          <a:bodyPr vert="horz" lIns="91440" tIns="45720" rIns="91440" bIns="45720" rtlCol="0" anchor="t">
            <a:normAutofit/>
          </a:bodyPr>
          <a:lstStyle/>
          <a:p>
            <a:pPr marL="0" indent="0">
              <a:buNone/>
            </a:pPr>
            <a:r>
              <a:rPr lang="en-US" sz="2400" dirty="0"/>
              <a:t>Requirements:</a:t>
            </a:r>
          </a:p>
          <a:p>
            <a:pPr lvl="1"/>
            <a:r>
              <a:rPr lang="en-US" sz="2200" dirty="0"/>
              <a:t>Must be able to interact with public with maturity and tact and be model representative of Navy in appearance and military bearing.</a:t>
            </a:r>
          </a:p>
          <a:p>
            <a:pPr lvl="1"/>
            <a:r>
              <a:rPr lang="en-US" sz="2200" dirty="0"/>
              <a:t>ASVAB: WK=50, VE=50</a:t>
            </a:r>
          </a:p>
          <a:p>
            <a:pPr lvl="1"/>
            <a:r>
              <a:rPr lang="en-US" sz="2200" dirty="0"/>
              <a:t>No NJP in past 36 months.</a:t>
            </a:r>
          </a:p>
          <a:p>
            <a:pPr lvl="1"/>
            <a:r>
              <a:rPr lang="en-US" sz="2200" dirty="0"/>
              <a:t>No DUI in past 5 years.</a:t>
            </a:r>
          </a:p>
          <a:p>
            <a:pPr lvl="1"/>
            <a:r>
              <a:rPr lang="en-US" sz="2200" dirty="0"/>
              <a:t>No financial instability in last 36 months.</a:t>
            </a:r>
          </a:p>
          <a:p>
            <a:pPr lvl="1"/>
            <a:r>
              <a:rPr lang="en-US" sz="2200" dirty="0"/>
              <a:t>No eval traits below 3.0 in past 36 months.</a:t>
            </a:r>
          </a:p>
          <a:p>
            <a:pPr lvl="1">
              <a:spcAft>
                <a:spcPts val="1200"/>
              </a:spcAft>
            </a:pPr>
            <a:r>
              <a:rPr lang="en-US" sz="2200" dirty="0"/>
              <a:t>Must pass most recent PFA and have smart military appearance.</a:t>
            </a:r>
          </a:p>
          <a:p>
            <a:r>
              <a:rPr lang="en-US" sz="2200" dirty="0"/>
              <a:t>Homeported in Boston, MA</a:t>
            </a:r>
          </a:p>
        </p:txBody>
      </p:sp>
    </p:spTree>
    <p:extLst>
      <p:ext uri="{BB962C8B-B14F-4D97-AF65-F5344CB8AC3E}">
        <p14:creationId xmlns:p14="http://schemas.microsoft.com/office/powerpoint/2010/main" val="4024466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741" y="266181"/>
            <a:ext cx="6831650" cy="1325563"/>
          </a:xfrm>
        </p:spPr>
        <p:txBody>
          <a:bodyPr>
            <a:noAutofit/>
          </a:bodyPr>
          <a:lstStyle/>
          <a:p>
            <a:r>
              <a:rPr lang="en-US" sz="3600" dirty="0">
                <a:latin typeface="Tahoma"/>
                <a:ea typeface="Tahoma"/>
                <a:cs typeface="Tahoma"/>
              </a:rPr>
              <a:t>Sea Special Programs </a:t>
            </a:r>
            <a:br>
              <a:rPr lang="en-US" sz="3600" dirty="0">
                <a:latin typeface="Tahoma"/>
                <a:ea typeface="Tahoma"/>
                <a:cs typeface="Tahoma"/>
              </a:rPr>
            </a:br>
            <a:r>
              <a:rPr lang="en-US" sz="3600" dirty="0">
                <a:latin typeface="Tahoma"/>
                <a:ea typeface="Tahoma"/>
                <a:cs typeface="Tahoma"/>
              </a:rPr>
              <a:t>(PERS-409)</a:t>
            </a:r>
          </a:p>
        </p:txBody>
      </p:sp>
      <p:sp>
        <p:nvSpPr>
          <p:cNvPr id="3" name="Content Placeholder 2"/>
          <p:cNvSpPr>
            <a:spLocks noGrp="1"/>
          </p:cNvSpPr>
          <p:nvPr>
            <p:ph idx="1"/>
          </p:nvPr>
        </p:nvSpPr>
        <p:spPr>
          <a:xfrm>
            <a:off x="443298" y="1591744"/>
            <a:ext cx="7886700" cy="4409371"/>
          </a:xfrm>
        </p:spPr>
        <p:txBody>
          <a:bodyPr vert="horz" lIns="91440" tIns="45720" rIns="91440" bIns="45720" rtlCol="0" anchor="t">
            <a:normAutofit/>
          </a:bodyPr>
          <a:lstStyle/>
          <a:p>
            <a:r>
              <a:rPr lang="en-US" sz="2400" dirty="0"/>
              <a:t>Sea Special programs is responsible for the Navy’s: </a:t>
            </a:r>
          </a:p>
          <a:p>
            <a:pPr lvl="1"/>
            <a:r>
              <a:rPr lang="en-US" sz="2200" dirty="0"/>
              <a:t>New Construction units</a:t>
            </a:r>
          </a:p>
          <a:p>
            <a:pPr lvl="1"/>
            <a:r>
              <a:rPr lang="en-US" sz="2200" dirty="0"/>
              <a:t>LCAC detailing</a:t>
            </a:r>
          </a:p>
          <a:p>
            <a:pPr lvl="1"/>
            <a:r>
              <a:rPr lang="en-US" sz="2200" dirty="0"/>
              <a:t>Fleet Decommissioning</a:t>
            </a:r>
          </a:p>
          <a:p>
            <a:pPr lvl="1"/>
            <a:r>
              <a:rPr lang="en-US" sz="2200" dirty="0"/>
              <a:t>Disestablishment </a:t>
            </a:r>
          </a:p>
          <a:p>
            <a:pPr lvl="1"/>
            <a:r>
              <a:rPr lang="en-US" sz="2200" dirty="0"/>
              <a:t>Homeport change coordination</a:t>
            </a:r>
          </a:p>
          <a:p>
            <a:pPr lvl="1"/>
            <a:endParaRPr lang="en-US" sz="2100" dirty="0"/>
          </a:p>
          <a:p>
            <a:r>
              <a:rPr lang="en-US" sz="2400" dirty="0"/>
              <a:t>The following programs will be highlighted:</a:t>
            </a:r>
          </a:p>
          <a:p>
            <a:pPr lvl="1"/>
            <a:r>
              <a:rPr lang="en-US" sz="2200" dirty="0"/>
              <a:t>New Construction</a:t>
            </a:r>
          </a:p>
          <a:p>
            <a:pPr lvl="1"/>
            <a:r>
              <a:rPr lang="en-US" sz="2200" dirty="0"/>
              <a:t>Landing Craft, Air Cushion (LCAC)</a:t>
            </a:r>
          </a:p>
          <a:p>
            <a:pPr marL="0" indent="0">
              <a:buNone/>
            </a:pPr>
            <a:endParaRPr lang="en-US" sz="2800" dirty="0"/>
          </a:p>
        </p:txBody>
      </p:sp>
    </p:spTree>
    <p:extLst>
      <p:ext uri="{BB962C8B-B14F-4D97-AF65-F5344CB8AC3E}">
        <p14:creationId xmlns:p14="http://schemas.microsoft.com/office/powerpoint/2010/main" val="1490326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0"/>
            <a:ext cx="5630834" cy="1325563"/>
          </a:xfrm>
        </p:spPr>
        <p:txBody>
          <a:bodyPr>
            <a:noAutofit/>
          </a:bodyPr>
          <a:lstStyle/>
          <a:p>
            <a:r>
              <a:rPr lang="en-US" sz="3600" dirty="0">
                <a:latin typeface="Tahoma"/>
                <a:ea typeface="Tahoma"/>
                <a:cs typeface="Tahoma"/>
              </a:rPr>
              <a:t>New Construction</a:t>
            </a:r>
          </a:p>
        </p:txBody>
      </p:sp>
      <p:sp>
        <p:nvSpPr>
          <p:cNvPr id="3" name="Content Placeholder 2"/>
          <p:cNvSpPr>
            <a:spLocks noGrp="1"/>
          </p:cNvSpPr>
          <p:nvPr>
            <p:ph idx="1"/>
          </p:nvPr>
        </p:nvSpPr>
        <p:spPr>
          <a:xfrm>
            <a:off x="409179" y="1325563"/>
            <a:ext cx="8180233" cy="5219616"/>
          </a:xfrm>
        </p:spPr>
        <p:txBody>
          <a:bodyPr vert="horz" lIns="91440" tIns="45720" rIns="91440" bIns="45720" rtlCol="0" anchor="t">
            <a:noAutofit/>
          </a:bodyPr>
          <a:lstStyle/>
          <a:p>
            <a:r>
              <a:rPr lang="en-US" sz="2400" dirty="0">
                <a:ea typeface="Tahoma"/>
                <a:cs typeface="Tahoma"/>
              </a:rPr>
              <a:t>MILPERSMAN 1306-802</a:t>
            </a:r>
          </a:p>
          <a:p>
            <a:endParaRPr lang="en-US" sz="2200" dirty="0">
              <a:ea typeface="Tahoma"/>
              <a:cs typeface="Tahoma"/>
            </a:endParaRPr>
          </a:p>
          <a:p>
            <a:pPr lvl="0"/>
            <a:r>
              <a:rPr lang="en-US" sz="2400" dirty="0">
                <a:solidFill>
                  <a:srgbClr val="FFFEF9"/>
                </a:solidFill>
              </a:rPr>
              <a:t>Sailors have the opportunity to experience becoming a “plank owner.”</a:t>
            </a:r>
          </a:p>
          <a:p>
            <a:endParaRPr lang="en-US" sz="2200" dirty="0"/>
          </a:p>
          <a:p>
            <a:r>
              <a:rPr lang="en-US" sz="2400" dirty="0"/>
              <a:t>Pre-commissioning (PRECOM) of a new construction is a fast paced, demanding period that requires the highest level of performance from everyone assigned to include:</a:t>
            </a:r>
            <a:endParaRPr lang="en-US" sz="2400" dirty="0">
              <a:ea typeface="Tahoma"/>
              <a:cs typeface="Tahoma"/>
            </a:endParaRPr>
          </a:p>
          <a:p>
            <a:pPr lvl="1"/>
            <a:r>
              <a:rPr lang="en-US" sz="2000" dirty="0"/>
              <a:t>Intensive efforts to establish the administrative and training readiness of the unit for future operations</a:t>
            </a:r>
            <a:endParaRPr lang="en-US" sz="2000" dirty="0">
              <a:ea typeface="Tahoma"/>
              <a:cs typeface="Tahoma"/>
            </a:endParaRPr>
          </a:p>
          <a:p>
            <a:pPr lvl="1"/>
            <a:r>
              <a:rPr lang="en-US" sz="2000" dirty="0">
                <a:ea typeface="Tahoma"/>
                <a:cs typeface="Tahoma"/>
              </a:rPr>
              <a:t>This stage i</a:t>
            </a:r>
            <a:r>
              <a:rPr lang="en-US" sz="2000" dirty="0"/>
              <a:t>s not equipped to handle excessive personnel-related administrative burdens</a:t>
            </a:r>
          </a:p>
          <a:p>
            <a:pPr lvl="1"/>
            <a:endParaRPr lang="en-US" sz="1900" dirty="0"/>
          </a:p>
          <a:p>
            <a:r>
              <a:rPr lang="en-US" sz="2400" dirty="0"/>
              <a:t>Responsible office is PERS-409/ PRECOM Detailer.</a:t>
            </a:r>
          </a:p>
          <a:p>
            <a:endParaRPr lang="en-US" sz="2200" dirty="0">
              <a:ea typeface="Tahoma"/>
              <a:cs typeface="Tahoma"/>
            </a:endParaRPr>
          </a:p>
          <a:p>
            <a:pPr lvl="0"/>
            <a:endParaRPr lang="en-US" sz="2200" dirty="0"/>
          </a:p>
        </p:txBody>
      </p:sp>
    </p:spTree>
    <p:extLst>
      <p:ext uri="{BB962C8B-B14F-4D97-AF65-F5344CB8AC3E}">
        <p14:creationId xmlns:p14="http://schemas.microsoft.com/office/powerpoint/2010/main" val="154121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189" y="153886"/>
            <a:ext cx="5630834" cy="1325563"/>
          </a:xfrm>
        </p:spPr>
        <p:txBody>
          <a:bodyPr>
            <a:noAutofit/>
          </a:bodyPr>
          <a:lstStyle/>
          <a:p>
            <a:r>
              <a:rPr kumimoji="0" lang="en-US" sz="3600" b="0" i="0" u="none" strike="noStrike" kern="1200" cap="none" spc="0" normalizeH="0" baseline="0" noProof="0" dirty="0">
                <a:ln>
                  <a:noFill/>
                </a:ln>
                <a:solidFill>
                  <a:srgbClr val="E8B010"/>
                </a:solidFill>
                <a:effectLst/>
                <a:uLnTx/>
                <a:uFillTx/>
                <a:latin typeface="Tahoma"/>
                <a:ea typeface="Tahoma"/>
                <a:cs typeface="Tahoma"/>
              </a:rPr>
              <a:t>New Construction Minimum Standards</a:t>
            </a:r>
            <a:endParaRPr lang="en-US" sz="3600" dirty="0">
              <a:latin typeface="Tahoma"/>
              <a:ea typeface="Tahoma"/>
              <a:cs typeface="Tahoma"/>
            </a:endParaRPr>
          </a:p>
        </p:txBody>
      </p:sp>
      <p:sp>
        <p:nvSpPr>
          <p:cNvPr id="3" name="Content Placeholder 2"/>
          <p:cNvSpPr>
            <a:spLocks noGrp="1"/>
          </p:cNvSpPr>
          <p:nvPr>
            <p:ph idx="1"/>
          </p:nvPr>
        </p:nvSpPr>
        <p:spPr>
          <a:xfrm>
            <a:off x="443298" y="1591744"/>
            <a:ext cx="8482988" cy="4905309"/>
          </a:xfrm>
        </p:spPr>
        <p:txBody>
          <a:bodyPr vert="horz" lIns="91440" tIns="45720" rIns="91440" bIns="45720" rtlCol="0" anchor="t">
            <a:normAutofit lnSpcReduction="10000"/>
          </a:bodyPr>
          <a:lstStyle/>
          <a:p>
            <a:r>
              <a:rPr lang="en-US" sz="2400" dirty="0"/>
              <a:t>Candidates must be screened using NAVPERS 1300/18, New Construction Screening and meet the following minimum standards:</a:t>
            </a:r>
          </a:p>
          <a:p>
            <a:pPr lvl="1">
              <a:spcBef>
                <a:spcPts val="1000"/>
              </a:spcBef>
            </a:pPr>
            <a:r>
              <a:rPr lang="en-US" sz="2400" dirty="0"/>
              <a:t>No civil convictions, courts-martial, non-judicial punishments, or significant involvement with civil authorities in the past 12 months</a:t>
            </a:r>
          </a:p>
          <a:p>
            <a:pPr lvl="1">
              <a:spcBef>
                <a:spcPts val="1000"/>
              </a:spcBef>
            </a:pPr>
            <a:r>
              <a:rPr lang="en-US" sz="2400" dirty="0"/>
              <a:t>Not currently on legal hold or pending ADSEP  </a:t>
            </a:r>
          </a:p>
          <a:p>
            <a:pPr lvl="1">
              <a:spcBef>
                <a:spcPts val="1000"/>
              </a:spcBef>
            </a:pPr>
            <a:r>
              <a:rPr lang="en-US" sz="2400" dirty="0">
                <a:solidFill>
                  <a:srgbClr val="FFFEF9"/>
                </a:solidFill>
              </a:rPr>
              <a:t>Currently within BCA standards, and passed most recent PFA</a:t>
            </a:r>
          </a:p>
          <a:p>
            <a:pPr lvl="1">
              <a:spcBef>
                <a:spcPts val="1000"/>
              </a:spcBef>
            </a:pPr>
            <a:r>
              <a:rPr lang="en-US" sz="2400" dirty="0">
                <a:solidFill>
                  <a:srgbClr val="FFFEF9"/>
                </a:solidFill>
              </a:rPr>
              <a:t>No history of serious physical or mental health problems</a:t>
            </a:r>
          </a:p>
          <a:p>
            <a:pPr lvl="1">
              <a:spcBef>
                <a:spcPts val="1000"/>
              </a:spcBef>
            </a:pPr>
            <a:r>
              <a:rPr lang="en-US" sz="2400" dirty="0">
                <a:solidFill>
                  <a:srgbClr val="FFFEF9"/>
                </a:solidFill>
              </a:rPr>
              <a:t>Be able to complete OBLISERV:</a:t>
            </a:r>
          </a:p>
          <a:p>
            <a:pPr lvl="2">
              <a:spcBef>
                <a:spcPts val="1000"/>
              </a:spcBef>
            </a:pPr>
            <a:r>
              <a:rPr lang="en-US" sz="2100" dirty="0">
                <a:solidFill>
                  <a:srgbClr val="FFFEF9"/>
                </a:solidFill>
              </a:rPr>
              <a:t>Minimum 24 months required after ship’s in-service or DOD area tour for those assigned overseas</a:t>
            </a:r>
          </a:p>
          <a:p>
            <a:pPr marL="457200" lvl="1" indent="0">
              <a:buNone/>
            </a:pPr>
            <a:endParaRPr lang="en-US" sz="2000" dirty="0"/>
          </a:p>
          <a:p>
            <a:endParaRPr lang="en-US" sz="2000" dirty="0"/>
          </a:p>
        </p:txBody>
      </p:sp>
    </p:spTree>
    <p:extLst>
      <p:ext uri="{BB962C8B-B14F-4D97-AF65-F5344CB8AC3E}">
        <p14:creationId xmlns:p14="http://schemas.microsoft.com/office/powerpoint/2010/main" val="3417737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746" y="1505822"/>
            <a:ext cx="3596311" cy="4969246"/>
          </a:xfrm>
          <a:prstGeom prst="rect">
            <a:avLst/>
          </a:prstGeom>
        </p:spPr>
      </p:pic>
      <p:sp>
        <p:nvSpPr>
          <p:cNvPr id="2" name="Title 1"/>
          <p:cNvSpPr>
            <a:spLocks noGrp="1"/>
          </p:cNvSpPr>
          <p:nvPr>
            <p:ph type="title"/>
          </p:nvPr>
        </p:nvSpPr>
        <p:spPr>
          <a:xfrm>
            <a:off x="1216710" y="0"/>
            <a:ext cx="6318662" cy="1325563"/>
          </a:xfrm>
        </p:spPr>
        <p:txBody>
          <a:bodyPr>
            <a:normAutofit/>
          </a:bodyPr>
          <a:lstStyle/>
          <a:p>
            <a:r>
              <a:rPr lang="en-US" sz="3600" dirty="0"/>
              <a:t>New Construction Screening Form</a:t>
            </a:r>
          </a:p>
        </p:txBody>
      </p:sp>
      <p:sp>
        <p:nvSpPr>
          <p:cNvPr id="8" name="Rectangle 7"/>
          <p:cNvSpPr/>
          <p:nvPr/>
        </p:nvSpPr>
        <p:spPr>
          <a:xfrm>
            <a:off x="2447260" y="1136490"/>
            <a:ext cx="7172634" cy="369332"/>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FFFEF9"/>
                </a:solidFill>
                <a:effectLst/>
                <a:uLnTx/>
                <a:uFillTx/>
                <a:latin typeface="Tahoma"/>
                <a:ea typeface="+mn-ea"/>
                <a:cs typeface="+mn-cs"/>
              </a:rPr>
              <a:t>All sections must be completed</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533" y="1470288"/>
            <a:ext cx="3607453" cy="4976949"/>
          </a:xfrm>
          <a:prstGeom prst="rect">
            <a:avLst/>
          </a:prstGeom>
        </p:spPr>
      </p:pic>
      <p:sp>
        <p:nvSpPr>
          <p:cNvPr id="3" name="TextBox 2"/>
          <p:cNvSpPr txBox="1"/>
          <p:nvPr/>
        </p:nvSpPr>
        <p:spPr>
          <a:xfrm>
            <a:off x="1335669" y="3635598"/>
            <a:ext cx="2223182" cy="646331"/>
          </a:xfrm>
          <a:prstGeom prst="rect">
            <a:avLst/>
          </a:prstGeom>
          <a:noFill/>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6CCD0">
                    <a:lumMod val="50000"/>
                  </a:srgbClr>
                </a:solidFill>
                <a:effectLst/>
                <a:uLnTx/>
                <a:uFillTx/>
                <a:latin typeface="Arial" panose="020B0604020202020204" pitchFamily="34" charset="0"/>
                <a:ea typeface="+mn-ea"/>
                <a:cs typeface="Arial" panose="020B0604020202020204" pitchFamily="34" charset="0"/>
              </a:rPr>
              <a:t>SAMPLE</a:t>
            </a:r>
          </a:p>
        </p:txBody>
      </p:sp>
      <p:sp>
        <p:nvSpPr>
          <p:cNvPr id="9" name="TextBox 8"/>
          <p:cNvSpPr txBox="1"/>
          <p:nvPr/>
        </p:nvSpPr>
        <p:spPr>
          <a:xfrm>
            <a:off x="5407260" y="3635599"/>
            <a:ext cx="2128112" cy="646331"/>
          </a:xfrm>
          <a:prstGeom prst="rect">
            <a:avLst/>
          </a:prstGeom>
          <a:noFill/>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6CCD0">
                    <a:lumMod val="50000"/>
                  </a:srgbClr>
                </a:solidFill>
                <a:effectLst/>
                <a:uLnTx/>
                <a:uFillTx/>
                <a:latin typeface="Arial" panose="020B0604020202020204" pitchFamily="34" charset="0"/>
                <a:ea typeface="+mn-ea"/>
                <a:cs typeface="Arial" panose="020B0604020202020204" pitchFamily="34" charset="0"/>
              </a:rPr>
              <a:t>SAMPLE</a:t>
            </a:r>
          </a:p>
        </p:txBody>
      </p:sp>
    </p:spTree>
    <p:extLst>
      <p:ext uri="{BB962C8B-B14F-4D97-AF65-F5344CB8AC3E}">
        <p14:creationId xmlns:p14="http://schemas.microsoft.com/office/powerpoint/2010/main" val="712085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189" y="148379"/>
            <a:ext cx="5630834" cy="1325563"/>
          </a:xfrm>
        </p:spPr>
        <p:txBody>
          <a:bodyPr/>
          <a:lstStyle/>
          <a:p>
            <a:r>
              <a:rPr lang="en-US" sz="3600" dirty="0"/>
              <a:t>Landing Craft, Air Cushion (LCAC)</a:t>
            </a:r>
            <a:endParaRPr lang="en-US" sz="3600" dirty="0">
              <a:latin typeface="Tahoma"/>
              <a:ea typeface="Tahoma"/>
              <a:cs typeface="Tahoma"/>
            </a:endParaRPr>
          </a:p>
        </p:txBody>
      </p:sp>
      <p:sp>
        <p:nvSpPr>
          <p:cNvPr id="3" name="Content Placeholder 2"/>
          <p:cNvSpPr>
            <a:spLocks noGrp="1"/>
          </p:cNvSpPr>
          <p:nvPr>
            <p:ph idx="1"/>
          </p:nvPr>
        </p:nvSpPr>
        <p:spPr>
          <a:xfrm>
            <a:off x="628649" y="1473942"/>
            <a:ext cx="8341851" cy="4458259"/>
          </a:xfrm>
        </p:spPr>
        <p:txBody>
          <a:bodyPr vert="horz" lIns="91440" tIns="45720" rIns="91440" bIns="45720" rtlCol="0" anchor="t">
            <a:noAutofit/>
          </a:bodyPr>
          <a:lstStyle/>
          <a:p>
            <a:r>
              <a:rPr lang="en-US" sz="2400" dirty="0">
                <a:ea typeface="Tahoma"/>
                <a:cs typeface="Tahoma"/>
              </a:rPr>
              <a:t>MILPERSMAN 1306-949</a:t>
            </a:r>
            <a:endParaRPr lang="en-US" sz="2400" dirty="0"/>
          </a:p>
          <a:p>
            <a:endParaRPr lang="en-US" sz="2400" dirty="0"/>
          </a:p>
          <a:p>
            <a:r>
              <a:rPr lang="en-US" sz="2400" dirty="0"/>
              <a:t>$23-million-dollar Landing Craft manned entirely by enlisted crews with a CPO or above in charge.</a:t>
            </a:r>
            <a:endParaRPr lang="en-US" sz="2400" dirty="0">
              <a:ea typeface="Tahoma"/>
              <a:cs typeface="Tahoma"/>
            </a:endParaRPr>
          </a:p>
          <a:p>
            <a:endParaRPr lang="en-US" sz="2400" dirty="0"/>
          </a:p>
          <a:p>
            <a:r>
              <a:rPr lang="en-US" sz="2400" dirty="0"/>
              <a:t>Primarily used for transporting, ship-to-shore/across the beach personnel, weapons, equipment, and cargo for assault elements of the Marine Air-Ground Task Force.</a:t>
            </a:r>
            <a:endParaRPr lang="en-US" sz="2400" dirty="0">
              <a:ea typeface="Tahoma"/>
              <a:cs typeface="Tahoma"/>
            </a:endParaRPr>
          </a:p>
          <a:p>
            <a:endParaRPr lang="en-US" sz="2400" dirty="0"/>
          </a:p>
          <a:p>
            <a:r>
              <a:rPr lang="en-US" sz="2400" dirty="0"/>
              <a:t>Responsible Office is PERS-409/ LCAC Detailer.</a:t>
            </a:r>
            <a:endParaRPr lang="en-US" sz="2400" dirty="0">
              <a:ea typeface="Tahoma"/>
              <a:cs typeface="Tahoma"/>
            </a:endParaRPr>
          </a:p>
          <a:p>
            <a:endParaRPr lang="en-US" sz="2400" dirty="0"/>
          </a:p>
          <a:p>
            <a:endParaRPr lang="en-US" sz="2400" dirty="0"/>
          </a:p>
          <a:p>
            <a:endParaRPr lang="en-US" sz="2400" dirty="0">
              <a:latin typeface="Segoe UI"/>
              <a:cs typeface="Segoe UI"/>
            </a:endParaRPr>
          </a:p>
          <a:p>
            <a:pPr>
              <a:spcBef>
                <a:spcPts val="1200"/>
              </a:spcBef>
            </a:pPr>
            <a:endParaRPr lang="en-US" sz="2000" dirty="0"/>
          </a:p>
          <a:p>
            <a:pPr marL="0" indent="0">
              <a:spcBef>
                <a:spcPts val="1200"/>
              </a:spcBef>
              <a:buNone/>
            </a:pPr>
            <a:endParaRPr lang="en-US" dirty="0"/>
          </a:p>
        </p:txBody>
      </p:sp>
    </p:spTree>
    <p:extLst>
      <p:ext uri="{BB962C8B-B14F-4D97-AF65-F5344CB8AC3E}">
        <p14:creationId xmlns:p14="http://schemas.microsoft.com/office/powerpoint/2010/main" val="166852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0"/>
            <a:ext cx="5630834" cy="1325563"/>
          </a:xfrm>
        </p:spPr>
        <p:txBody>
          <a:bodyPr/>
          <a:lstStyle/>
          <a:p>
            <a:r>
              <a:rPr lang="en-US" sz="3600" dirty="0">
                <a:latin typeface="Tahoma"/>
                <a:ea typeface="Tahoma"/>
                <a:cs typeface="Tahoma"/>
              </a:rPr>
              <a:t>LCAC Program cont…</a:t>
            </a:r>
            <a:endParaRPr lang="en-US" dirty="0">
              <a:latin typeface="Tahoma"/>
              <a:ea typeface="Tahoma"/>
              <a:cs typeface="Tahoma"/>
            </a:endParaRPr>
          </a:p>
        </p:txBody>
      </p:sp>
      <p:sp>
        <p:nvSpPr>
          <p:cNvPr id="3" name="Content Placeholder 2"/>
          <p:cNvSpPr>
            <a:spLocks noGrp="1"/>
          </p:cNvSpPr>
          <p:nvPr>
            <p:ph idx="1"/>
          </p:nvPr>
        </p:nvSpPr>
        <p:spPr>
          <a:xfrm>
            <a:off x="141639" y="1387865"/>
            <a:ext cx="8785403" cy="4980850"/>
          </a:xfrm>
        </p:spPr>
        <p:txBody>
          <a:bodyPr vert="horz" lIns="91440" tIns="45720" rIns="91440" bIns="45720" rtlCol="0" anchor="t">
            <a:normAutofit/>
          </a:bodyPr>
          <a:lstStyle/>
          <a:p>
            <a:pPr>
              <a:spcBef>
                <a:spcPts val="1200"/>
              </a:spcBef>
            </a:pPr>
            <a:r>
              <a:rPr lang="en-US" sz="2400" dirty="0"/>
              <a:t>LCAC candidates must meet the following minimum standards:</a:t>
            </a:r>
          </a:p>
          <a:p>
            <a:pPr lvl="1">
              <a:lnSpc>
                <a:spcPct val="100000"/>
              </a:lnSpc>
              <a:spcBef>
                <a:spcPts val="0"/>
              </a:spcBef>
            </a:pPr>
            <a:r>
              <a:rPr lang="en-US" sz="2200" dirty="0"/>
              <a:t>2nd class swim qualified</a:t>
            </a:r>
            <a:endParaRPr lang="en-US" sz="2200" dirty="0">
              <a:ea typeface="Tahoma"/>
              <a:cs typeface="Tahoma"/>
            </a:endParaRPr>
          </a:p>
          <a:p>
            <a:pPr lvl="1">
              <a:lnSpc>
                <a:spcPct val="100000"/>
              </a:lnSpc>
              <a:spcBef>
                <a:spcPts val="0"/>
              </a:spcBef>
            </a:pPr>
            <a:r>
              <a:rPr lang="en-US" sz="2200" dirty="0"/>
              <a:t>ASVAB score GS+AR+MK+EI = 204 or greater</a:t>
            </a:r>
          </a:p>
          <a:p>
            <a:pPr lvl="1">
              <a:lnSpc>
                <a:spcPct val="100000"/>
              </a:lnSpc>
              <a:spcBef>
                <a:spcPts val="0"/>
              </a:spcBef>
            </a:pPr>
            <a:r>
              <a:rPr lang="en-US" sz="2200" dirty="0">
                <a:ea typeface="Tahoma"/>
                <a:cs typeface="Tahoma"/>
              </a:rPr>
              <a:t>Be physically quailed IAW NAVMED P-117</a:t>
            </a:r>
          </a:p>
          <a:p>
            <a:pPr lvl="1">
              <a:lnSpc>
                <a:spcPct val="100000"/>
              </a:lnSpc>
              <a:spcBef>
                <a:spcPts val="0"/>
              </a:spcBef>
            </a:pPr>
            <a:r>
              <a:rPr lang="en-US" sz="2200" dirty="0"/>
              <a:t>Complete the LCAC performance-based measurement test (LCAC BAM)</a:t>
            </a:r>
          </a:p>
          <a:p>
            <a:pPr lvl="2">
              <a:lnSpc>
                <a:spcPct val="100000"/>
              </a:lnSpc>
              <a:spcBef>
                <a:spcPts val="0"/>
              </a:spcBef>
            </a:pPr>
            <a:r>
              <a:rPr lang="en-US" sz="1900" dirty="0">
                <a:ea typeface="Tahoma"/>
                <a:cs typeface="Tahoma"/>
              </a:rPr>
              <a:t>Three lifetime attempts are allowed (min 30 days in-between each attempt)</a:t>
            </a:r>
          </a:p>
          <a:p>
            <a:pPr lvl="2">
              <a:lnSpc>
                <a:spcPct val="100000"/>
              </a:lnSpc>
              <a:spcBef>
                <a:spcPts val="0"/>
              </a:spcBef>
            </a:pPr>
            <a:r>
              <a:rPr lang="en-US" sz="1900" dirty="0">
                <a:ea typeface="Tahoma"/>
                <a:cs typeface="Tahoma"/>
              </a:rPr>
              <a:t>Current valid score will be used, even if previous scores were higher</a:t>
            </a:r>
          </a:p>
          <a:p>
            <a:pPr lvl="1">
              <a:lnSpc>
                <a:spcPct val="100000"/>
              </a:lnSpc>
              <a:spcBef>
                <a:spcPts val="0"/>
              </a:spcBef>
            </a:pPr>
            <a:r>
              <a:rPr lang="en-US" sz="2200" dirty="0"/>
              <a:t>Complete the LCAC Service Life Extension Program Operations Prerequisite Course</a:t>
            </a:r>
            <a:endParaRPr lang="en-US" sz="2200" dirty="0">
              <a:ea typeface="Tahoma"/>
              <a:cs typeface="Tahoma"/>
            </a:endParaRPr>
          </a:p>
          <a:p>
            <a:pPr lvl="1">
              <a:lnSpc>
                <a:spcPct val="100000"/>
              </a:lnSpc>
              <a:spcBef>
                <a:spcPts val="0"/>
              </a:spcBef>
            </a:pPr>
            <a:r>
              <a:rPr lang="en-US" sz="2200" dirty="0"/>
              <a:t>Valid security clearance</a:t>
            </a:r>
          </a:p>
          <a:p>
            <a:pPr marL="342900" lvl="1" indent="0">
              <a:lnSpc>
                <a:spcPct val="100000"/>
              </a:lnSpc>
              <a:spcBef>
                <a:spcPts val="0"/>
              </a:spcBef>
              <a:buNone/>
            </a:pPr>
            <a:endParaRPr lang="en-US" sz="2000" dirty="0">
              <a:ea typeface="Tahoma"/>
              <a:cs typeface="Tahoma"/>
            </a:endParaRPr>
          </a:p>
          <a:p>
            <a:pPr marL="0" indent="0">
              <a:spcBef>
                <a:spcPts val="1200"/>
              </a:spcBef>
              <a:buNone/>
            </a:pPr>
            <a:endParaRPr lang="en-US" sz="2000" dirty="0"/>
          </a:p>
          <a:p>
            <a:pPr marL="0" indent="0">
              <a:spcBef>
                <a:spcPts val="1200"/>
              </a:spcBef>
              <a:buNone/>
            </a:pPr>
            <a:endParaRPr lang="en-US" dirty="0"/>
          </a:p>
        </p:txBody>
      </p:sp>
    </p:spTree>
    <p:extLst>
      <p:ext uri="{BB962C8B-B14F-4D97-AF65-F5344CB8AC3E}">
        <p14:creationId xmlns:p14="http://schemas.microsoft.com/office/powerpoint/2010/main" val="528649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2" y="9507"/>
            <a:ext cx="5630834" cy="1325563"/>
          </a:xfrm>
        </p:spPr>
        <p:txBody>
          <a:bodyPr/>
          <a:lstStyle/>
          <a:p>
            <a:r>
              <a:rPr lang="en-US" sz="3600" dirty="0">
                <a:latin typeface="Tahoma"/>
                <a:ea typeface="Tahoma"/>
                <a:cs typeface="Tahoma"/>
              </a:rPr>
              <a:t>LCAC Program cont…</a:t>
            </a:r>
            <a:endParaRPr lang="en-US" dirty="0">
              <a:latin typeface="Tahoma"/>
              <a:ea typeface="Tahoma"/>
              <a:cs typeface="Tahoma"/>
            </a:endParaRPr>
          </a:p>
        </p:txBody>
      </p:sp>
      <p:sp>
        <p:nvSpPr>
          <p:cNvPr id="3" name="Content Placeholder 2"/>
          <p:cNvSpPr>
            <a:spLocks noGrp="1"/>
          </p:cNvSpPr>
          <p:nvPr>
            <p:ph idx="1"/>
          </p:nvPr>
        </p:nvSpPr>
        <p:spPr>
          <a:xfrm>
            <a:off x="173724" y="1335069"/>
            <a:ext cx="8785403" cy="5194067"/>
          </a:xfrm>
        </p:spPr>
        <p:txBody>
          <a:bodyPr vert="horz" lIns="91440" tIns="45720" rIns="91440" bIns="45720" rtlCol="0" anchor="t">
            <a:normAutofit/>
          </a:bodyPr>
          <a:lstStyle/>
          <a:p>
            <a:pPr>
              <a:spcBef>
                <a:spcPts val="1200"/>
              </a:spcBef>
            </a:pPr>
            <a:r>
              <a:rPr lang="en-US" sz="2400" dirty="0"/>
              <a:t>There are 5 LCAC crew members:</a:t>
            </a:r>
          </a:p>
          <a:p>
            <a:pPr marL="457200" lvl="1">
              <a:lnSpc>
                <a:spcPct val="100000"/>
              </a:lnSpc>
              <a:spcBef>
                <a:spcPts val="0"/>
              </a:spcBef>
            </a:pPr>
            <a:r>
              <a:rPr lang="en-US" sz="2200" dirty="0"/>
              <a:t>LCAC Craftmaster (NEC-800A): open to all ratings E7-E9</a:t>
            </a:r>
            <a:endParaRPr lang="en-US" sz="2200" dirty="0">
              <a:ea typeface="Tahoma"/>
              <a:cs typeface="Tahoma"/>
            </a:endParaRPr>
          </a:p>
          <a:p>
            <a:pPr marL="457200" lvl="1">
              <a:lnSpc>
                <a:spcPct val="100000"/>
              </a:lnSpc>
              <a:spcBef>
                <a:spcPts val="0"/>
              </a:spcBef>
            </a:pPr>
            <a:r>
              <a:rPr lang="en-US" sz="2200" dirty="0"/>
              <a:t>LCAC Engineer (NEC-729B): open to E5-E7</a:t>
            </a:r>
            <a:endParaRPr lang="en-US" sz="2200" dirty="0">
              <a:ea typeface="Tahoma"/>
              <a:cs typeface="Tahoma"/>
            </a:endParaRPr>
          </a:p>
          <a:p>
            <a:pPr marL="457200" lvl="1">
              <a:lnSpc>
                <a:spcPct val="100000"/>
              </a:lnSpc>
              <a:spcBef>
                <a:spcPts val="0"/>
              </a:spcBef>
            </a:pPr>
            <a:r>
              <a:rPr lang="en-US" sz="2200" dirty="0"/>
              <a:t>LCAC Navigator (NEC-701B): open to E5-E7</a:t>
            </a:r>
            <a:endParaRPr lang="en-US" sz="2200" dirty="0">
              <a:ea typeface="Tahoma"/>
              <a:cs typeface="Tahoma"/>
            </a:endParaRPr>
          </a:p>
          <a:p>
            <a:pPr marL="457200" lvl="1">
              <a:lnSpc>
                <a:spcPct val="100000"/>
              </a:lnSpc>
              <a:spcBef>
                <a:spcPts val="0"/>
              </a:spcBef>
            </a:pPr>
            <a:r>
              <a:rPr lang="en-US" sz="2200" dirty="0"/>
              <a:t>LCAC Loadmaster (NEC-700B): open to E3-E6</a:t>
            </a:r>
            <a:endParaRPr lang="en-US" sz="2200" dirty="0">
              <a:ea typeface="Tahoma"/>
              <a:cs typeface="Tahoma"/>
            </a:endParaRPr>
          </a:p>
          <a:p>
            <a:pPr marL="457200" lvl="1">
              <a:lnSpc>
                <a:spcPct val="100000"/>
              </a:lnSpc>
              <a:spcBef>
                <a:spcPts val="0"/>
              </a:spcBef>
            </a:pPr>
            <a:r>
              <a:rPr lang="en-US" sz="2200" dirty="0">
                <a:ea typeface="Tahoma"/>
                <a:cs typeface="Tahoma"/>
              </a:rPr>
              <a:t>Deck Engineer (NEC-728B): open to E3-E6</a:t>
            </a:r>
          </a:p>
          <a:p>
            <a:pPr>
              <a:spcBef>
                <a:spcPts val="1200"/>
              </a:spcBef>
            </a:pPr>
            <a:r>
              <a:rPr lang="en-US" sz="2400" dirty="0"/>
              <a:t>Each category has specific rating requirements consisting of Aviation and Surface ratings.  For details go to: </a:t>
            </a:r>
          </a:p>
          <a:p>
            <a:pPr marL="457200" lvl="1">
              <a:spcBef>
                <a:spcPts val="1200"/>
              </a:spcBef>
            </a:pPr>
            <a:r>
              <a:rPr lang="en-US" sz="2000" dirty="0"/>
              <a:t>MyNavyHR&lt;Career Management&lt;Detailing&lt;Enlisted&lt;Sea Special&lt;LCAC</a:t>
            </a:r>
          </a:p>
          <a:p>
            <a:pPr marL="0" lvl="1">
              <a:spcBef>
                <a:spcPts val="1200"/>
              </a:spcBef>
            </a:pPr>
            <a:r>
              <a:rPr lang="en-US" sz="2400" dirty="0"/>
              <a:t>Tour Lengths:</a:t>
            </a:r>
          </a:p>
          <a:p>
            <a:pPr marL="457200" lvl="2">
              <a:spcBef>
                <a:spcPts val="1200"/>
              </a:spcBef>
            </a:pPr>
            <a:r>
              <a:rPr lang="en-US" sz="2000" dirty="0"/>
              <a:t>60 months: Initial tour for NECs 800A, 729B, and 701B</a:t>
            </a:r>
          </a:p>
          <a:p>
            <a:pPr marL="457200" lvl="2">
              <a:spcBef>
                <a:spcPts val="1200"/>
              </a:spcBef>
            </a:pPr>
            <a:r>
              <a:rPr lang="en-US" sz="2000" dirty="0"/>
              <a:t>PST for assigned rating for NECs 728B and 700B</a:t>
            </a:r>
          </a:p>
          <a:p>
            <a:pPr marL="0" indent="0">
              <a:spcBef>
                <a:spcPts val="1200"/>
              </a:spcBef>
              <a:buNone/>
            </a:pPr>
            <a:endParaRPr lang="en-US" dirty="0"/>
          </a:p>
        </p:txBody>
      </p:sp>
    </p:spTree>
    <p:extLst>
      <p:ext uri="{BB962C8B-B14F-4D97-AF65-F5344CB8AC3E}">
        <p14:creationId xmlns:p14="http://schemas.microsoft.com/office/powerpoint/2010/main" val="93647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ahoma"/>
                <a:ea typeface="Tahoma"/>
                <a:cs typeface="Tahoma"/>
              </a:rPr>
              <a:t>References</a:t>
            </a:r>
          </a:p>
        </p:txBody>
      </p:sp>
      <p:sp>
        <p:nvSpPr>
          <p:cNvPr id="3" name="Content Placeholder 2"/>
          <p:cNvSpPr>
            <a:spLocks noGrp="1"/>
          </p:cNvSpPr>
          <p:nvPr>
            <p:ph idx="1"/>
          </p:nvPr>
        </p:nvSpPr>
        <p:spPr>
          <a:xfrm>
            <a:off x="443298" y="1591744"/>
            <a:ext cx="7886700" cy="4101350"/>
          </a:xfrm>
        </p:spPr>
        <p:txBody>
          <a:bodyPr vert="horz" lIns="91440" tIns="45720" rIns="91440" bIns="45720" rtlCol="0" anchor="t">
            <a:normAutofit/>
          </a:bodyPr>
          <a:lstStyle/>
          <a:p>
            <a:r>
              <a:rPr lang="en-US" sz="2400" dirty="0">
                <a:latin typeface="Tahoma"/>
                <a:ea typeface="Tahoma"/>
                <a:cs typeface="Tahoma"/>
              </a:rPr>
              <a:t>Navy Military Personnel Manual (MILPERSMAN), NAVPERS 15560 (series)</a:t>
            </a:r>
          </a:p>
          <a:p>
            <a:r>
              <a:rPr lang="en-US" sz="2400" dirty="0">
                <a:latin typeface="Tahoma"/>
                <a:ea typeface="Tahoma"/>
                <a:cs typeface="Tahoma"/>
              </a:rPr>
              <a:t>MyNavyHR </a:t>
            </a:r>
            <a:r>
              <a:rPr lang="en-US" sz="2400" dirty="0">
                <a:ea typeface="Tahoma"/>
                <a:cs typeface="Tahoma"/>
              </a:rPr>
              <a:t>Website- https://www.mynavyhr.navy.mil/</a:t>
            </a:r>
          </a:p>
          <a:p>
            <a:r>
              <a:rPr lang="en-US" sz="2400" dirty="0">
                <a:ea typeface="Tahoma"/>
                <a:cs typeface="Tahoma"/>
              </a:rPr>
              <a:t>MILPERSMAN 1306-900, Assignment of Enlisted Personnel to Special Programs </a:t>
            </a:r>
          </a:p>
          <a:p>
            <a:r>
              <a:rPr lang="en-US" sz="2400" dirty="0">
                <a:ea typeface="Tahoma"/>
                <a:cs typeface="Tahoma"/>
              </a:rPr>
              <a:t>OPNAVINST 1500.75(series), Policy and Governance for Conducting High-Risk Training</a:t>
            </a:r>
          </a:p>
          <a:p>
            <a:r>
              <a:rPr lang="en-US" sz="2400" dirty="0">
                <a:ea typeface="Tahoma"/>
                <a:cs typeface="Tahoma"/>
              </a:rPr>
              <a:t>Manual of the Medical Department (MANMED) P-117, chapter 15 article 15-95</a:t>
            </a:r>
            <a:endParaRPr lang="en-US" sz="2400" dirty="0">
              <a:latin typeface="Tahoma"/>
              <a:ea typeface="Tahoma"/>
              <a:cs typeface="Tahoma"/>
            </a:endParaRPr>
          </a:p>
        </p:txBody>
      </p:sp>
    </p:spTree>
    <p:extLst>
      <p:ext uri="{BB962C8B-B14F-4D97-AF65-F5344CB8AC3E}">
        <p14:creationId xmlns:p14="http://schemas.microsoft.com/office/powerpoint/2010/main" val="871650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78" y="164581"/>
            <a:ext cx="8195733" cy="1325563"/>
          </a:xfrm>
        </p:spPr>
        <p:txBody>
          <a:bodyPr/>
          <a:lstStyle/>
          <a:p>
            <a:r>
              <a:rPr lang="en-US" dirty="0"/>
              <a:t>Common Special Duty Assignments (cont.)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758" y="1490144"/>
            <a:ext cx="8119259" cy="4188167"/>
          </a:xfrm>
          <a:prstGeom prst="rect">
            <a:avLst/>
          </a:prstGeom>
        </p:spPr>
      </p:pic>
    </p:spTree>
    <p:extLst>
      <p:ext uri="{BB962C8B-B14F-4D97-AF65-F5344CB8AC3E}">
        <p14:creationId xmlns:p14="http://schemas.microsoft.com/office/powerpoint/2010/main" val="3114066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ahoma"/>
                <a:ea typeface="Tahoma"/>
                <a:cs typeface="Tahoma"/>
              </a:rPr>
              <a:t>Knowledge Check</a:t>
            </a:r>
          </a:p>
        </p:txBody>
      </p:sp>
      <p:sp>
        <p:nvSpPr>
          <p:cNvPr id="3" name="Content Placeholder 2"/>
          <p:cNvSpPr>
            <a:spLocks noGrp="1"/>
          </p:cNvSpPr>
          <p:nvPr>
            <p:ph idx="1"/>
          </p:nvPr>
        </p:nvSpPr>
        <p:spPr/>
        <p:txBody>
          <a:bodyPr vert="horz" lIns="91440" tIns="45720" rIns="91440" bIns="45720" rtlCol="0" anchor="t">
            <a:normAutofit/>
          </a:bodyPr>
          <a:lstStyle/>
          <a:p>
            <a:pPr marL="457200" indent="-457200">
              <a:buAutoNum type="arabicPeriod"/>
            </a:pPr>
            <a:r>
              <a:rPr lang="en-US" sz="2400" dirty="0"/>
              <a:t>Why is it important to send motivated Sailors to PRECOM duty?</a:t>
            </a:r>
            <a:endParaRPr lang="en-US" dirty="0"/>
          </a:p>
          <a:p>
            <a:pPr marL="457200" indent="-457200">
              <a:buAutoNum type="arabicPeriod"/>
            </a:pPr>
            <a:r>
              <a:rPr lang="en-US" sz="2400" dirty="0"/>
              <a:t>How many Shore Special Programs are there?</a:t>
            </a:r>
            <a:endParaRPr lang="en-US" sz="2400" dirty="0">
              <a:ea typeface="Tahoma"/>
              <a:cs typeface="Tahoma"/>
            </a:endParaRPr>
          </a:p>
          <a:p>
            <a:pPr marL="457200" indent="-457200">
              <a:buAutoNum type="arabicPeriod"/>
            </a:pPr>
            <a:r>
              <a:rPr lang="en-US" sz="2400" dirty="0"/>
              <a:t>Where is the USS Constitution homeported and what is its nickname?</a:t>
            </a:r>
          </a:p>
          <a:p>
            <a:pPr marL="457200" indent="-457200">
              <a:buAutoNum type="arabicPeriod"/>
            </a:pPr>
            <a:r>
              <a:rPr lang="en-US" sz="2400" dirty="0">
                <a:ea typeface="Tahoma"/>
                <a:cs typeface="Tahoma"/>
              </a:rPr>
              <a:t>Which NAVPERS screening form is  used for most special programs?</a:t>
            </a:r>
          </a:p>
          <a:p>
            <a:pPr marL="457200" indent="-457200">
              <a:buAutoNum type="arabicPeriod"/>
            </a:pPr>
            <a:r>
              <a:rPr lang="en-US" sz="2400" dirty="0"/>
              <a:t>Which NAVPERS screening form is used for Recruiting?</a:t>
            </a:r>
          </a:p>
          <a:p>
            <a:pPr marL="0" indent="0">
              <a:buNone/>
            </a:pPr>
            <a:endParaRPr lang="en-US" sz="2400" dirty="0">
              <a:ea typeface="Tahoma"/>
              <a:cs typeface="Tahoma"/>
            </a:endParaRPr>
          </a:p>
        </p:txBody>
      </p:sp>
    </p:spTree>
    <p:extLst>
      <p:ext uri="{BB962C8B-B14F-4D97-AF65-F5344CB8AC3E}">
        <p14:creationId xmlns:p14="http://schemas.microsoft.com/office/powerpoint/2010/main" val="135046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Review</a:t>
            </a:r>
          </a:p>
        </p:txBody>
      </p:sp>
      <p:sp>
        <p:nvSpPr>
          <p:cNvPr id="3" name="Content Placeholder 2"/>
          <p:cNvSpPr>
            <a:spLocks noGrp="1"/>
          </p:cNvSpPr>
          <p:nvPr>
            <p:ph idx="1"/>
          </p:nvPr>
        </p:nvSpPr>
        <p:spPr>
          <a:xfrm>
            <a:off x="443298" y="1591744"/>
            <a:ext cx="7886700" cy="4101350"/>
          </a:xfrm>
        </p:spPr>
        <p:txBody>
          <a:bodyPr vert="horz" lIns="91440" tIns="45720" rIns="91440" bIns="45720" rtlCol="0" anchor="t">
            <a:normAutofit/>
          </a:bodyPr>
          <a:lstStyle/>
          <a:p>
            <a:r>
              <a:rPr lang="en-US" sz="2400"/>
              <a:t>In this lesson we discussed:</a:t>
            </a:r>
          </a:p>
          <a:p>
            <a:pPr lvl="1"/>
            <a:r>
              <a:rPr lang="en-US" sz="2200"/>
              <a:t>The two categories of Enlisted Special Programs </a:t>
            </a:r>
            <a:endParaRPr lang="en-US" sz="2200">
              <a:ea typeface="Tahoma"/>
              <a:cs typeface="Tahoma"/>
            </a:endParaRPr>
          </a:p>
          <a:p>
            <a:pPr lvl="1"/>
            <a:endParaRPr lang="en-US" sz="2200" dirty="0"/>
          </a:p>
          <a:p>
            <a:pPr lvl="1"/>
            <a:r>
              <a:rPr lang="en-US" sz="2200"/>
              <a:t>The types of sea and shore special programs </a:t>
            </a:r>
            <a:r>
              <a:rPr lang="en-US" sz="2200" dirty="0"/>
              <a:t>available</a:t>
            </a:r>
          </a:p>
          <a:p>
            <a:pPr lvl="1"/>
            <a:endParaRPr lang="en-US" sz="2200" dirty="0"/>
          </a:p>
          <a:p>
            <a:pPr lvl="1"/>
            <a:r>
              <a:rPr lang="en-US" sz="2200"/>
              <a:t>Eligibility requirements</a:t>
            </a:r>
            <a:endParaRPr lang="en-US" sz="2200">
              <a:ea typeface="Tahoma"/>
              <a:cs typeface="Tahoma"/>
            </a:endParaRPr>
          </a:p>
          <a:p>
            <a:pPr lvl="1"/>
            <a:endParaRPr lang="en-US" sz="2200" dirty="0"/>
          </a:p>
          <a:p>
            <a:pPr lvl="1"/>
            <a:r>
              <a:rPr lang="en-US" sz="2200"/>
              <a:t>The screening forms required for completion</a:t>
            </a:r>
            <a:endParaRPr lang="en-US" sz="2200">
              <a:ea typeface="Tahoma"/>
              <a:cs typeface="Tahoma"/>
            </a:endParaRPr>
          </a:p>
          <a:p>
            <a:endParaRPr lang="en-US" sz="2200" dirty="0"/>
          </a:p>
        </p:txBody>
      </p:sp>
    </p:spTree>
    <p:extLst>
      <p:ext uri="{BB962C8B-B14F-4D97-AF65-F5344CB8AC3E}">
        <p14:creationId xmlns:p14="http://schemas.microsoft.com/office/powerpoint/2010/main" val="689961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6CEFA6-A5A2-41D8-97F1-E26EA44B2048}"/>
              </a:ext>
            </a:extLst>
          </p:cNvPr>
          <p:cNvSpPr>
            <a:spLocks noGrp="1"/>
          </p:cNvSpPr>
          <p:nvPr>
            <p:ph type="title"/>
          </p:nvPr>
        </p:nvSpPr>
        <p:spPr/>
        <p:txBody>
          <a:bodyPr>
            <a:normAutofit fontScale="90000"/>
          </a:bodyPr>
          <a:lstStyle/>
          <a:p>
            <a:pPr algn="ctr"/>
            <a:br>
              <a:rPr lang="en-US" sz="4000" dirty="0"/>
            </a:br>
            <a:br>
              <a:rPr lang="en-US" sz="4400" dirty="0"/>
            </a:br>
            <a:r>
              <a:rPr lang="en-US" sz="4400" dirty="0"/>
              <a:t>Enlisted Assignment Special Programs</a:t>
            </a:r>
            <a:br>
              <a:rPr lang="en-US" sz="4000" dirty="0">
                <a:solidFill>
                  <a:schemeClr val="accent3"/>
                </a:solidFill>
              </a:rPr>
            </a:br>
            <a:br>
              <a:rPr lang="en-US" sz="4000" dirty="0">
                <a:solidFill>
                  <a:schemeClr val="accent3"/>
                </a:solidFill>
              </a:rPr>
            </a:br>
            <a:endParaRPr lang="en-US" dirty="0"/>
          </a:p>
        </p:txBody>
      </p:sp>
      <p:pic>
        <p:nvPicPr>
          <p:cNvPr id="5" name="Content Placeholder 4">
            <a:extLst>
              <a:ext uri="{FF2B5EF4-FFF2-40B4-BE49-F238E27FC236}">
                <a16:creationId xmlns:a16="http://schemas.microsoft.com/office/drawing/2014/main" id="{699CBABD-3FDF-4001-BDDE-1194C5F4B2BD}"/>
              </a:ext>
            </a:extLst>
          </p:cNvPr>
          <p:cNvPicPr>
            <a:picLocks noGrp="1" noChangeAspect="1"/>
          </p:cNvPicPr>
          <p:nvPr>
            <p:ph idx="1"/>
          </p:nvPr>
        </p:nvPicPr>
        <p:blipFill>
          <a:blip r:embed="rId3"/>
          <a:stretch>
            <a:fillRect/>
          </a:stretch>
        </p:blipFill>
        <p:spPr>
          <a:xfrm>
            <a:off x="2618270" y="3362179"/>
            <a:ext cx="3535986" cy="1176630"/>
          </a:xfrm>
        </p:spPr>
      </p:pic>
    </p:spTree>
    <p:extLst>
      <p:ext uri="{BB962C8B-B14F-4D97-AF65-F5344CB8AC3E}">
        <p14:creationId xmlns:p14="http://schemas.microsoft.com/office/powerpoint/2010/main" val="246659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22657"/>
            <a:ext cx="5630834" cy="1325563"/>
          </a:xfrm>
        </p:spPr>
        <p:txBody>
          <a:bodyPr/>
          <a:lstStyle/>
          <a:p>
            <a:r>
              <a:rPr lang="en-US" dirty="0"/>
              <a:t>Assignment to Special Programs</a:t>
            </a:r>
          </a:p>
        </p:txBody>
      </p:sp>
      <p:sp>
        <p:nvSpPr>
          <p:cNvPr id="3" name="Content Placeholder 2"/>
          <p:cNvSpPr>
            <a:spLocks noGrp="1"/>
          </p:cNvSpPr>
          <p:nvPr>
            <p:ph idx="1"/>
          </p:nvPr>
        </p:nvSpPr>
        <p:spPr>
          <a:xfrm>
            <a:off x="172725" y="1281238"/>
            <a:ext cx="8422158" cy="5574799"/>
          </a:xfrm>
        </p:spPr>
        <p:txBody>
          <a:bodyPr vert="horz" lIns="91440" tIns="45720" rIns="91440" bIns="45720" rtlCol="0" anchor="t">
            <a:normAutofit/>
          </a:bodyPr>
          <a:lstStyle/>
          <a:p>
            <a:pPr>
              <a:lnSpc>
                <a:spcPct val="100000"/>
              </a:lnSpc>
              <a:spcBef>
                <a:spcPts val="1000"/>
              </a:spcBef>
              <a:spcAft>
                <a:spcPts val="2000"/>
              </a:spcAft>
            </a:pPr>
            <a:r>
              <a:rPr lang="en-US" sz="2200" dirty="0"/>
              <a:t>Motivated Sailors looking for challenging and rewarding tour assignments should apply for Special programs.</a:t>
            </a:r>
            <a:endParaRPr lang="en-US" sz="2200" dirty="0">
              <a:ea typeface="Tahoma"/>
              <a:cs typeface="Tahoma"/>
            </a:endParaRPr>
          </a:p>
          <a:p>
            <a:pPr>
              <a:lnSpc>
                <a:spcPct val="100000"/>
              </a:lnSpc>
              <a:spcBef>
                <a:spcPts val="0"/>
              </a:spcBef>
              <a:spcAft>
                <a:spcPts val="2000"/>
              </a:spcAft>
            </a:pPr>
            <a:r>
              <a:rPr lang="en-US" sz="2200" dirty="0"/>
              <a:t>These tours provide opportunities for sailorization, development of leadership skills, mentorship, and overall fleet impact.</a:t>
            </a:r>
            <a:endParaRPr lang="en-US" sz="2200" dirty="0">
              <a:ea typeface="Tahoma"/>
              <a:cs typeface="Tahoma"/>
            </a:endParaRPr>
          </a:p>
          <a:p>
            <a:pPr>
              <a:lnSpc>
                <a:spcPct val="100000"/>
              </a:lnSpc>
              <a:spcBef>
                <a:spcPts val="0"/>
              </a:spcBef>
              <a:spcAft>
                <a:spcPts val="200"/>
              </a:spcAft>
            </a:pPr>
            <a:r>
              <a:rPr lang="en-US" sz="2200" dirty="0"/>
              <a:t>Special programs are divided into two categories:</a:t>
            </a:r>
            <a:endParaRPr lang="en-US" sz="2200" dirty="0">
              <a:ea typeface="Tahoma"/>
              <a:cs typeface="Tahoma"/>
            </a:endParaRPr>
          </a:p>
          <a:p>
            <a:pPr lvl="1">
              <a:lnSpc>
                <a:spcPct val="100000"/>
              </a:lnSpc>
              <a:spcBef>
                <a:spcPts val="0"/>
              </a:spcBef>
              <a:spcAft>
                <a:spcPts val="200"/>
              </a:spcAft>
            </a:pPr>
            <a:r>
              <a:rPr lang="en-US" sz="2000" dirty="0"/>
              <a:t>Sea Special programs (PERS 409)</a:t>
            </a:r>
            <a:endParaRPr lang="en-US" sz="2000" dirty="0">
              <a:ea typeface="Tahoma"/>
              <a:cs typeface="Tahoma"/>
            </a:endParaRPr>
          </a:p>
          <a:p>
            <a:pPr lvl="1">
              <a:lnSpc>
                <a:spcPct val="100000"/>
              </a:lnSpc>
              <a:spcBef>
                <a:spcPts val="0"/>
              </a:spcBef>
              <a:spcAft>
                <a:spcPts val="1200"/>
              </a:spcAft>
            </a:pPr>
            <a:r>
              <a:rPr lang="en-US" sz="2000" dirty="0"/>
              <a:t>Shore Special programs (PERS 4010)</a:t>
            </a:r>
            <a:endParaRPr lang="en-US" sz="2000" dirty="0">
              <a:ea typeface="Tahoma"/>
              <a:cs typeface="Tahoma"/>
            </a:endParaRPr>
          </a:p>
          <a:p>
            <a:pPr>
              <a:lnSpc>
                <a:spcPct val="100000"/>
              </a:lnSpc>
              <a:spcBef>
                <a:spcPts val="0"/>
              </a:spcBef>
              <a:spcAft>
                <a:spcPts val="200"/>
              </a:spcAft>
            </a:pPr>
            <a:r>
              <a:rPr lang="en-US" sz="2200" dirty="0"/>
              <a:t>Sailors can request assignment to Sea or Shore special programs by:</a:t>
            </a:r>
            <a:endParaRPr lang="en-US" sz="2200" dirty="0">
              <a:ea typeface="Tahoma"/>
              <a:cs typeface="Tahoma"/>
            </a:endParaRPr>
          </a:p>
          <a:p>
            <a:pPr lvl="1">
              <a:lnSpc>
                <a:spcPct val="100000"/>
              </a:lnSpc>
              <a:spcBef>
                <a:spcPts val="0"/>
              </a:spcBef>
              <a:spcAft>
                <a:spcPts val="200"/>
              </a:spcAft>
            </a:pPr>
            <a:r>
              <a:rPr lang="en-US" sz="2000" dirty="0"/>
              <a:t>Contacting rating detailer for release to special program assignment.</a:t>
            </a:r>
            <a:endParaRPr lang="en-US" sz="2000" dirty="0">
              <a:ea typeface="Tahoma"/>
              <a:cs typeface="Tahoma"/>
            </a:endParaRPr>
          </a:p>
          <a:p>
            <a:pPr lvl="1">
              <a:lnSpc>
                <a:spcPct val="100000"/>
              </a:lnSpc>
              <a:spcBef>
                <a:spcPts val="0"/>
              </a:spcBef>
              <a:spcAft>
                <a:spcPts val="200"/>
              </a:spcAft>
            </a:pPr>
            <a:r>
              <a:rPr lang="en-US" sz="2000" dirty="0"/>
              <a:t> Discuss Special Program opportunities at C-Way, MNA or Separation CDBs so they don’t miss opportunity.</a:t>
            </a:r>
            <a:endParaRPr lang="en-US" sz="2000" dirty="0">
              <a:ea typeface="Tahoma"/>
              <a:cs typeface="Tahoma"/>
            </a:endParaRPr>
          </a:p>
          <a:p>
            <a:pPr lvl="1">
              <a:lnSpc>
                <a:spcPct val="100000"/>
              </a:lnSpc>
              <a:spcBef>
                <a:spcPts val="0"/>
              </a:spcBef>
              <a:spcAft>
                <a:spcPts val="200"/>
              </a:spcAft>
            </a:pPr>
            <a:r>
              <a:rPr lang="en-US" sz="2000" dirty="0"/>
              <a:t>Submit NAVPERS 1306/7, 14-16 months prior to their PRD.</a:t>
            </a:r>
            <a:endParaRPr lang="en-US" sz="2000" dirty="0">
              <a:ea typeface="Tahoma"/>
              <a:cs typeface="Tahoma"/>
            </a:endParaRPr>
          </a:p>
          <a:p>
            <a:pPr>
              <a:lnSpc>
                <a:spcPct val="100000"/>
              </a:lnSpc>
              <a:spcBef>
                <a:spcPts val="0"/>
              </a:spcBef>
            </a:pPr>
            <a:endParaRPr lang="en-US" dirty="0">
              <a:ea typeface="Tahoma"/>
              <a:cs typeface="Tahoma"/>
            </a:endParaRPr>
          </a:p>
        </p:txBody>
      </p:sp>
    </p:spTree>
    <p:extLst>
      <p:ext uri="{BB962C8B-B14F-4D97-AF65-F5344CB8AC3E}">
        <p14:creationId xmlns:p14="http://schemas.microsoft.com/office/powerpoint/2010/main" val="478412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514" y="127284"/>
            <a:ext cx="6171551" cy="1325563"/>
          </a:xfrm>
        </p:spPr>
        <p:txBody>
          <a:bodyPr/>
          <a:lstStyle/>
          <a:p>
            <a:r>
              <a:rPr lang="en-US" dirty="0"/>
              <a:t>Special Program Screening Form NAVPERS 1306/92</a:t>
            </a:r>
          </a:p>
        </p:txBody>
      </p:sp>
      <p:sp>
        <p:nvSpPr>
          <p:cNvPr id="3" name="Content Placeholder 2"/>
          <p:cNvSpPr>
            <a:spLocks noGrp="1"/>
          </p:cNvSpPr>
          <p:nvPr>
            <p:ph idx="1"/>
          </p:nvPr>
        </p:nvSpPr>
        <p:spPr>
          <a:xfrm>
            <a:off x="396998" y="1533871"/>
            <a:ext cx="8630888" cy="5026586"/>
          </a:xfrm>
        </p:spPr>
        <p:txBody>
          <a:bodyPr/>
          <a:lstStyle/>
          <a:p>
            <a:r>
              <a:rPr lang="en-US" sz="2400" dirty="0"/>
              <a:t>Is the primary form to screen Sailors for Sea and Shore special programs</a:t>
            </a:r>
          </a:p>
          <a:p>
            <a:r>
              <a:rPr lang="en-US" sz="2400" dirty="0"/>
              <a:t>It can be found on MyNavyHR: </a:t>
            </a:r>
          </a:p>
          <a:p>
            <a:pPr lvl="1"/>
            <a:r>
              <a:rPr lang="en-US" sz="2200" dirty="0"/>
              <a:t>References&lt;Forms&lt;NAVPERS</a:t>
            </a:r>
          </a:p>
          <a:p>
            <a:r>
              <a:rPr lang="en-US" sz="2400" dirty="0"/>
              <a:t>Each program provides guidance for completion (i.e. fill in Section A and C only)</a:t>
            </a:r>
          </a:p>
          <a:p>
            <a:r>
              <a:rPr lang="en-US" sz="2400" dirty="0"/>
              <a:t>When verifying each section ensure to include supporting documentation for accuracy such as:</a:t>
            </a:r>
          </a:p>
          <a:p>
            <a:pPr lvl="1"/>
            <a:r>
              <a:rPr lang="en-US" sz="2200" dirty="0"/>
              <a:t>Evaluations</a:t>
            </a:r>
          </a:p>
          <a:p>
            <a:pPr lvl="1"/>
            <a:r>
              <a:rPr lang="en-US" sz="2200" dirty="0"/>
              <a:t>PRIMS data</a:t>
            </a:r>
          </a:p>
          <a:p>
            <a:pPr lvl="1"/>
            <a:r>
              <a:rPr lang="en-US" sz="2200" dirty="0"/>
              <a:t>Member Data Summary (NSIPS)</a:t>
            </a:r>
          </a:p>
          <a:p>
            <a:pPr lvl="1"/>
            <a:r>
              <a:rPr lang="en-US" sz="2200" dirty="0"/>
              <a:t>DAPA screening</a:t>
            </a:r>
          </a:p>
          <a:p>
            <a:pPr lvl="1"/>
            <a:endParaRPr lang="en-US" dirty="0">
              <a:solidFill>
                <a:schemeClr val="accent5">
                  <a:lumMod val="40000"/>
                  <a:lumOff val="60000"/>
                </a:schemeClr>
              </a:solidFill>
            </a:endParaRPr>
          </a:p>
          <a:p>
            <a:endParaRPr lang="en-US" dirty="0"/>
          </a:p>
        </p:txBody>
      </p:sp>
    </p:spTree>
    <p:extLst>
      <p:ext uri="{BB962C8B-B14F-4D97-AF65-F5344CB8AC3E}">
        <p14:creationId xmlns:p14="http://schemas.microsoft.com/office/powerpoint/2010/main" val="17979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178789"/>
            <a:ext cx="5630834" cy="1325563"/>
          </a:xfrm>
        </p:spPr>
        <p:txBody>
          <a:bodyPr/>
          <a:lstStyle/>
          <a:p>
            <a:r>
              <a:rPr lang="en-US" dirty="0"/>
              <a:t>NAVPERS 1306/92</a:t>
            </a:r>
          </a:p>
        </p:txBody>
      </p:sp>
      <p:sp>
        <p:nvSpPr>
          <p:cNvPr id="8" name="Rectangle 7"/>
          <p:cNvSpPr/>
          <p:nvPr/>
        </p:nvSpPr>
        <p:spPr>
          <a:xfrm>
            <a:off x="609640" y="680672"/>
            <a:ext cx="7172634" cy="646331"/>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FFFEF9"/>
                </a:solidFill>
                <a:effectLst/>
                <a:uLnTx/>
                <a:uFillTx/>
                <a:latin typeface="Tahoma"/>
                <a:ea typeface="+mn-ea"/>
                <a:cs typeface="+mn-cs"/>
              </a:rPr>
              <a:t>Refer to the corresponding program MILPERSMAN article for the required screening sections to complete.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10" y="1377991"/>
            <a:ext cx="3509759" cy="4860500"/>
          </a:xfrm>
          <a:prstGeom prst="rect">
            <a:avLst/>
          </a:prstGeom>
        </p:spPr>
      </p:pic>
      <p:sp>
        <p:nvSpPr>
          <p:cNvPr id="3" name="TextBox 2"/>
          <p:cNvSpPr txBox="1"/>
          <p:nvPr/>
        </p:nvSpPr>
        <p:spPr>
          <a:xfrm>
            <a:off x="1467495" y="3336731"/>
            <a:ext cx="2223182" cy="646331"/>
          </a:xfrm>
          <a:prstGeom prst="rect">
            <a:avLst/>
          </a:prstGeom>
          <a:noFill/>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6CCD0">
                    <a:lumMod val="50000"/>
                  </a:srgbClr>
                </a:solidFill>
                <a:effectLst/>
                <a:uLnTx/>
                <a:uFillTx/>
                <a:latin typeface="Arial" panose="020B0604020202020204" pitchFamily="34" charset="0"/>
                <a:ea typeface="+mn-ea"/>
                <a:cs typeface="Arial" panose="020B0604020202020204" pitchFamily="34" charset="0"/>
              </a:rPr>
              <a:t>SAMPLE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6172" y="1377990"/>
            <a:ext cx="3497592" cy="4854463"/>
          </a:xfrm>
          <a:prstGeom prst="rect">
            <a:avLst/>
          </a:prstGeom>
        </p:spPr>
      </p:pic>
      <p:sp>
        <p:nvSpPr>
          <p:cNvPr id="9" name="TextBox 8"/>
          <p:cNvSpPr txBox="1"/>
          <p:nvPr/>
        </p:nvSpPr>
        <p:spPr>
          <a:xfrm>
            <a:off x="5534481" y="3336731"/>
            <a:ext cx="2128112" cy="646331"/>
          </a:xfrm>
          <a:prstGeom prst="rect">
            <a:avLst/>
          </a:prstGeom>
          <a:noFill/>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6CCD0">
                    <a:lumMod val="50000"/>
                  </a:srgbClr>
                </a:solidFill>
                <a:effectLst/>
                <a:uLnTx/>
                <a:uFillTx/>
                <a:latin typeface="Arial" panose="020B0604020202020204" pitchFamily="34" charset="0"/>
                <a:ea typeface="+mn-ea"/>
                <a:cs typeface="Arial" panose="020B0604020202020204" pitchFamily="34" charset="0"/>
              </a:rPr>
              <a:t>SAMPLE</a:t>
            </a:r>
          </a:p>
        </p:txBody>
      </p:sp>
    </p:spTree>
    <p:extLst>
      <p:ext uri="{BB962C8B-B14F-4D97-AF65-F5344CB8AC3E}">
        <p14:creationId xmlns:p14="http://schemas.microsoft.com/office/powerpoint/2010/main" val="9526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Tahoma"/>
                <a:ea typeface="Tahoma"/>
                <a:cs typeface="Tahoma"/>
              </a:rPr>
              <a:t>Shore Special Programs (PERS-4010)</a:t>
            </a:r>
          </a:p>
        </p:txBody>
      </p:sp>
      <p:sp>
        <p:nvSpPr>
          <p:cNvPr id="3" name="Content Placeholder 2"/>
          <p:cNvSpPr>
            <a:spLocks noGrp="1"/>
          </p:cNvSpPr>
          <p:nvPr>
            <p:ph idx="1"/>
          </p:nvPr>
        </p:nvSpPr>
        <p:spPr>
          <a:xfrm>
            <a:off x="512903" y="1700470"/>
            <a:ext cx="8341851" cy="4976101"/>
          </a:xfrm>
        </p:spPr>
        <p:txBody>
          <a:bodyPr vert="horz" lIns="91440" tIns="45720" rIns="91440" bIns="45720" rtlCol="0" anchor="t">
            <a:normAutofit/>
          </a:bodyPr>
          <a:lstStyle/>
          <a:p>
            <a:r>
              <a:rPr lang="en-US" sz="2400" dirty="0"/>
              <a:t>Currently has over 14,000 Sailors detailed</a:t>
            </a:r>
            <a:endParaRPr lang="en-US" sz="2400" dirty="0">
              <a:ea typeface="Tahoma"/>
              <a:cs typeface="Tahoma"/>
            </a:endParaRPr>
          </a:p>
          <a:p>
            <a:r>
              <a:rPr lang="en-US" sz="2400" dirty="0"/>
              <a:t>Not geared toward a specific rating</a:t>
            </a:r>
            <a:endParaRPr lang="en-US" sz="2400" dirty="0">
              <a:ea typeface="Tahoma"/>
              <a:cs typeface="Tahoma"/>
            </a:endParaRPr>
          </a:p>
          <a:p>
            <a:r>
              <a:rPr lang="en-US" sz="2400" dirty="0"/>
              <a:t>The following programs will be highlighted however utilize </a:t>
            </a:r>
            <a:r>
              <a:rPr lang="en-US" sz="2400" dirty="0" err="1"/>
              <a:t>MyNavy</a:t>
            </a:r>
            <a:r>
              <a:rPr lang="en-US" sz="2400" dirty="0"/>
              <a:t> HR to find new and current opportunities:</a:t>
            </a:r>
          </a:p>
          <a:p>
            <a:pPr lvl="1"/>
            <a:r>
              <a:rPr lang="en-US" sz="2400" dirty="0"/>
              <a:t>Naval Recruiting</a:t>
            </a:r>
          </a:p>
          <a:p>
            <a:pPr lvl="1"/>
            <a:r>
              <a:rPr lang="en-US" sz="2400" dirty="0"/>
              <a:t>Recruit Division Commander (RDC)</a:t>
            </a:r>
          </a:p>
          <a:p>
            <a:pPr lvl="1"/>
            <a:r>
              <a:rPr lang="en-US" sz="2400" dirty="0"/>
              <a:t>Enlisted Detailing</a:t>
            </a:r>
          </a:p>
          <a:p>
            <a:pPr lvl="1"/>
            <a:r>
              <a:rPr lang="en-US" sz="2400" dirty="0"/>
              <a:t>Embassy Duty</a:t>
            </a:r>
          </a:p>
          <a:p>
            <a:pPr lvl="1"/>
            <a:r>
              <a:rPr lang="en-US" sz="2400" dirty="0"/>
              <a:t>USS Constitution</a:t>
            </a:r>
          </a:p>
          <a:p>
            <a:pPr lvl="1"/>
            <a:r>
              <a:rPr lang="en-US" sz="2400" dirty="0"/>
              <a:t>Instructor Duty</a:t>
            </a:r>
          </a:p>
          <a:p>
            <a:pPr marL="457200" lvl="1" indent="0">
              <a:buNone/>
            </a:pPr>
            <a:endParaRPr lang="en-US" sz="2000" dirty="0"/>
          </a:p>
        </p:txBody>
      </p:sp>
    </p:spTree>
    <p:extLst>
      <p:ext uri="{BB962C8B-B14F-4D97-AF65-F5344CB8AC3E}">
        <p14:creationId xmlns:p14="http://schemas.microsoft.com/office/powerpoint/2010/main" val="1731260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115868"/>
            <a:ext cx="5630834" cy="1325563"/>
          </a:xfrm>
        </p:spPr>
        <p:txBody>
          <a:bodyPr>
            <a:normAutofit/>
          </a:bodyPr>
          <a:lstStyle/>
          <a:p>
            <a:r>
              <a:rPr lang="en-US" sz="3600" dirty="0"/>
              <a:t>Instructor Duty</a:t>
            </a:r>
          </a:p>
        </p:txBody>
      </p:sp>
      <p:sp>
        <p:nvSpPr>
          <p:cNvPr id="3" name="Content Placeholder 2"/>
          <p:cNvSpPr>
            <a:spLocks noGrp="1"/>
          </p:cNvSpPr>
          <p:nvPr>
            <p:ph idx="1"/>
          </p:nvPr>
        </p:nvSpPr>
        <p:spPr>
          <a:xfrm>
            <a:off x="393797" y="1266276"/>
            <a:ext cx="8207216" cy="5322625"/>
          </a:xfrm>
        </p:spPr>
        <p:txBody>
          <a:bodyPr>
            <a:normAutofit lnSpcReduction="10000"/>
          </a:bodyPr>
          <a:lstStyle/>
          <a:p>
            <a:r>
              <a:rPr lang="en-US" sz="2200" dirty="0"/>
              <a:t>MILPERSMAN 1306-953</a:t>
            </a:r>
          </a:p>
          <a:p>
            <a:r>
              <a:rPr lang="en-US" sz="2200" dirty="0"/>
              <a:t>Instructors are detailed to commands responsible for formal training programs of military or civilian personnel.</a:t>
            </a:r>
          </a:p>
          <a:p>
            <a:r>
              <a:rPr lang="en-US" sz="2200" dirty="0"/>
              <a:t>Requirements:</a:t>
            </a:r>
          </a:p>
          <a:p>
            <a:pPr lvl="1"/>
            <a:r>
              <a:rPr lang="en-US" sz="2000" dirty="0"/>
              <a:t>E5 and above.</a:t>
            </a:r>
          </a:p>
          <a:p>
            <a:pPr lvl="1"/>
            <a:r>
              <a:rPr lang="en-US" sz="2000" dirty="0"/>
              <a:t>Complete all sections of 1306/92</a:t>
            </a:r>
          </a:p>
          <a:p>
            <a:pPr lvl="1"/>
            <a:r>
              <a:rPr lang="en-US" sz="2000" dirty="0"/>
              <a:t>Within PFA standards.</a:t>
            </a:r>
          </a:p>
          <a:p>
            <a:pPr lvl="1"/>
            <a:r>
              <a:rPr lang="en-US" sz="2000" dirty="0"/>
              <a:t>Read aloud test</a:t>
            </a:r>
          </a:p>
          <a:p>
            <a:pPr lvl="2"/>
            <a:r>
              <a:rPr lang="en-US" sz="1800" dirty="0"/>
              <a:t>Administer by local MTF, Independent Duty Corpsman (IDC), medical officer, or Master Training Specialist .</a:t>
            </a:r>
          </a:p>
          <a:p>
            <a:pPr lvl="1"/>
            <a:r>
              <a:rPr lang="en-US" sz="2000" dirty="0"/>
              <a:t>High Risk Training (as applicable)</a:t>
            </a:r>
          </a:p>
          <a:p>
            <a:pPr lvl="2"/>
            <a:r>
              <a:rPr lang="en-US" sz="1800" dirty="0"/>
              <a:t>Required for personnel detailed to training environments which exposes the crew, staff, and students to potential risks of death, permanent disability, or loss during training.</a:t>
            </a:r>
          </a:p>
          <a:p>
            <a:pPr lvl="1"/>
            <a:r>
              <a:rPr lang="en-US" sz="2000" dirty="0">
                <a:solidFill>
                  <a:srgbClr val="FFFEF9"/>
                </a:solidFill>
              </a:rPr>
              <a:t>Complete requirements sent via naval message from detailer.</a:t>
            </a:r>
          </a:p>
          <a:p>
            <a:pPr lvl="0"/>
            <a:r>
              <a:rPr lang="en-US" sz="2200" dirty="0">
                <a:solidFill>
                  <a:srgbClr val="FFFEF9"/>
                </a:solidFill>
              </a:rPr>
              <a:t>Tour Length:</a:t>
            </a:r>
            <a:endParaRPr lang="en-US" sz="2200" dirty="0">
              <a:solidFill>
                <a:srgbClr val="FFFEF9"/>
              </a:solidFill>
              <a:ea typeface="Tahoma"/>
              <a:cs typeface="Tahoma"/>
            </a:endParaRPr>
          </a:p>
          <a:p>
            <a:pPr lvl="2"/>
            <a:r>
              <a:rPr lang="en-US" sz="2000" dirty="0"/>
              <a:t>36 months</a:t>
            </a:r>
          </a:p>
        </p:txBody>
      </p:sp>
    </p:spTree>
    <p:extLst>
      <p:ext uri="{BB962C8B-B14F-4D97-AF65-F5344CB8AC3E}">
        <p14:creationId xmlns:p14="http://schemas.microsoft.com/office/powerpoint/2010/main" val="105058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106523"/>
            <a:ext cx="5630834" cy="1325563"/>
          </a:xfrm>
        </p:spPr>
        <p:txBody>
          <a:bodyPr>
            <a:normAutofit/>
          </a:bodyPr>
          <a:lstStyle/>
          <a:p>
            <a:r>
              <a:rPr lang="en-US" sz="3600" dirty="0">
                <a:latin typeface="Tahoma"/>
                <a:ea typeface="Tahoma"/>
                <a:cs typeface="Tahoma"/>
              </a:rPr>
              <a:t>Enlisted Rating Detailer</a:t>
            </a:r>
          </a:p>
        </p:txBody>
      </p:sp>
      <p:sp>
        <p:nvSpPr>
          <p:cNvPr id="3" name="Content Placeholder 2"/>
          <p:cNvSpPr>
            <a:spLocks noGrp="1"/>
          </p:cNvSpPr>
          <p:nvPr>
            <p:ph idx="1"/>
          </p:nvPr>
        </p:nvSpPr>
        <p:spPr>
          <a:xfrm>
            <a:off x="443298" y="1432086"/>
            <a:ext cx="7886700" cy="5217297"/>
          </a:xfrm>
        </p:spPr>
        <p:txBody>
          <a:bodyPr vert="horz" lIns="91440" tIns="45720" rIns="91440" bIns="45720" rtlCol="0" anchor="t">
            <a:normAutofit/>
          </a:bodyPr>
          <a:lstStyle/>
          <a:p>
            <a:pPr>
              <a:spcAft>
                <a:spcPts val="1200"/>
              </a:spcAft>
            </a:pPr>
            <a:r>
              <a:rPr lang="en-US" sz="2400" dirty="0">
                <a:solidFill>
                  <a:srgbClr val="FFFEF9"/>
                </a:solidFill>
                <a:ea typeface="Tahoma"/>
                <a:cs typeface="Tahoma"/>
              </a:rPr>
              <a:t>MILPERSMAN 1306-966</a:t>
            </a:r>
            <a:endParaRPr lang="en-US" sz="2400" dirty="0">
              <a:solidFill>
                <a:srgbClr val="FFFEF9"/>
              </a:solidFill>
            </a:endParaRPr>
          </a:p>
          <a:p>
            <a:pPr lvl="0">
              <a:spcAft>
                <a:spcPts val="1200"/>
              </a:spcAft>
            </a:pPr>
            <a:r>
              <a:rPr lang="en-US" sz="2400" dirty="0">
                <a:solidFill>
                  <a:srgbClr val="FFFEF9"/>
                </a:solidFill>
              </a:rPr>
              <a:t>Key player in the distribution and placement of enlisted personnel.</a:t>
            </a:r>
            <a:endParaRPr lang="en-US" sz="2400" dirty="0">
              <a:solidFill>
                <a:srgbClr val="FFFEF9"/>
              </a:solidFill>
              <a:ea typeface="Tahoma"/>
              <a:cs typeface="Tahoma"/>
            </a:endParaRPr>
          </a:p>
          <a:p>
            <a:pPr lvl="0"/>
            <a:r>
              <a:rPr lang="en-US" sz="2400" dirty="0">
                <a:solidFill>
                  <a:srgbClr val="FFFEF9"/>
                </a:solidFill>
              </a:rPr>
              <a:t>Duties include:</a:t>
            </a:r>
          </a:p>
          <a:p>
            <a:pPr lvl="1"/>
            <a:r>
              <a:rPr lang="en-US" sz="2200" dirty="0">
                <a:solidFill>
                  <a:srgbClr val="FFFEF9"/>
                </a:solidFill>
              </a:rPr>
              <a:t>Communicating with Sailors (MyNavy Assignment, phone, email).</a:t>
            </a:r>
            <a:endParaRPr lang="en-US" sz="2200" dirty="0">
              <a:solidFill>
                <a:srgbClr val="FFFEF9"/>
              </a:solidFill>
              <a:ea typeface="Tahoma"/>
              <a:cs typeface="Tahoma"/>
            </a:endParaRPr>
          </a:p>
          <a:p>
            <a:pPr lvl="1"/>
            <a:r>
              <a:rPr lang="en-US" sz="2200" dirty="0">
                <a:solidFill>
                  <a:srgbClr val="FFFEF9"/>
                </a:solidFill>
              </a:rPr>
              <a:t>Discuss assignment options and provide advice.</a:t>
            </a:r>
          </a:p>
          <a:p>
            <a:pPr lvl="1">
              <a:spcAft>
                <a:spcPts val="1200"/>
              </a:spcAft>
            </a:pPr>
            <a:r>
              <a:rPr lang="en-US" sz="2200" dirty="0">
                <a:solidFill>
                  <a:srgbClr val="FFFEF9"/>
                </a:solidFill>
              </a:rPr>
              <a:t> Coordinate with distribution management and manning stakeholders.</a:t>
            </a:r>
            <a:endParaRPr lang="en-US" sz="2000" dirty="0">
              <a:solidFill>
                <a:srgbClr val="FFFEF9"/>
              </a:solidFill>
            </a:endParaRPr>
          </a:p>
          <a:p>
            <a:pPr lvl="0">
              <a:spcAft>
                <a:spcPts val="1200"/>
              </a:spcAft>
            </a:pPr>
            <a:r>
              <a:rPr lang="en-US" sz="2400" dirty="0">
                <a:solidFill>
                  <a:srgbClr val="FFFEF9"/>
                </a:solidFill>
              </a:rPr>
              <a:t>Responsible Office PERS-4010F</a:t>
            </a:r>
          </a:p>
          <a:p>
            <a:pPr lvl="0"/>
            <a:r>
              <a:rPr lang="en-US" sz="2400" dirty="0">
                <a:solidFill>
                  <a:srgbClr val="FFFEF9"/>
                </a:solidFill>
              </a:rPr>
              <a:t>Forward package to respective rating detailer.</a:t>
            </a:r>
            <a:endParaRPr lang="en-US" sz="2400" dirty="0"/>
          </a:p>
        </p:txBody>
      </p:sp>
    </p:spTree>
    <p:extLst>
      <p:ext uri="{BB962C8B-B14F-4D97-AF65-F5344CB8AC3E}">
        <p14:creationId xmlns:p14="http://schemas.microsoft.com/office/powerpoint/2010/main" val="3894317096"/>
      </p:ext>
    </p:extLst>
  </p:cSld>
  <p:clrMapOvr>
    <a:masterClrMapping/>
  </p:clrMapOvr>
</p:sld>
</file>

<file path=ppt/theme/theme1.xml><?xml version="1.0" encoding="utf-8"?>
<a:theme xmlns:a="http://schemas.openxmlformats.org/drawingml/2006/main" name="1_fbts2">
  <a:themeElements>
    <a:clrScheme name="Custom 2">
      <a:dk1>
        <a:srgbClr val="E8B010"/>
      </a:dk1>
      <a:lt1>
        <a:srgbClr val="022A3A"/>
      </a:lt1>
      <a:dk2>
        <a:srgbClr val="E8B010"/>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Custom 1">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bts2" id="{61249A60-6EF2-405B-9A8F-25E36BAE43AD}" vid="{0779729B-0038-4331-8F4E-695AD654B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255B2E60AA534F8A31657A2F83B2E5" ma:contentTypeVersion="5" ma:contentTypeDescription="Create a new document." ma:contentTypeScope="" ma:versionID="9f1d7f3fcfa8ed0f840286d8c5654046">
  <xsd:schema xmlns:xsd="http://www.w3.org/2001/XMLSchema" xmlns:xs="http://www.w3.org/2001/XMLSchema" xmlns:p="http://schemas.microsoft.com/office/2006/metadata/properties" xmlns:ns2="988957f4-c619-44e7-9ffa-1e7677450ad0" targetNamespace="http://schemas.microsoft.com/office/2006/metadata/properties" ma:root="true" ma:fieldsID="943c4ece67a961319a9909cdbd46ca8e" ns2:_="">
    <xsd:import namespace="988957f4-c619-44e7-9ffa-1e7677450a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Review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957f4-c619-44e7-9ffa-1e7677450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Reviewedby" ma:index="12" nillable="true" ma:displayName="Reviewed by" ma:format="Dropdown" ma:internalName="Review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viewedby xmlns="988957f4-c619-44e7-9ffa-1e7677450ad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6FF94E-A33C-4108-A8E4-3579F39A3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957f4-c619-44e7-9ffa-1e7677450a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C8A36E-49F8-49AF-9839-03CCFC46B80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 ds:uri="988957f4-c619-44e7-9ffa-1e7677450ad0"/>
  </ds:schemaRefs>
</ds:datastoreItem>
</file>

<file path=customXml/itemProps3.xml><?xml version="1.0" encoding="utf-8"?>
<ds:datastoreItem xmlns:ds="http://schemas.openxmlformats.org/officeDocument/2006/customXml" ds:itemID="{A60B0F46-A289-4B4D-83F7-A9228A7D00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10932</TotalTime>
  <Words>3024</Words>
  <Application>Microsoft Office PowerPoint</Application>
  <PresentationFormat>On-screen Show (4:3)</PresentationFormat>
  <Paragraphs>413</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1_fbts2</vt:lpstr>
      <vt:lpstr>Career Development Training Course</vt:lpstr>
      <vt:lpstr>Enabling Objective</vt:lpstr>
      <vt:lpstr>References</vt:lpstr>
      <vt:lpstr>Assignment to Special Programs</vt:lpstr>
      <vt:lpstr>Special Program Screening Form NAVPERS 1306/92</vt:lpstr>
      <vt:lpstr>NAVPERS 1306/92</vt:lpstr>
      <vt:lpstr>Shore Special Programs (PERS-4010)</vt:lpstr>
      <vt:lpstr>Instructor Duty</vt:lpstr>
      <vt:lpstr>Enlisted Rating Detailer</vt:lpstr>
      <vt:lpstr>Enlisted Rating Detailer cont…</vt:lpstr>
      <vt:lpstr>Enlisted Rating Detailer cont…</vt:lpstr>
      <vt:lpstr>Recruiting Duty</vt:lpstr>
      <vt:lpstr>Recruiting Duty (cont’d)</vt:lpstr>
      <vt:lpstr> Recruiting Duty Screening NAVPERS 1306/93 </vt:lpstr>
      <vt:lpstr>Recruit Division Commander (RDC)</vt:lpstr>
      <vt:lpstr>Recruit Division Commander cont…</vt:lpstr>
      <vt:lpstr> RDC Screening  NAVPERS 1306/96 </vt:lpstr>
      <vt:lpstr> RDC Screening  NAVPERS 1306/96 </vt:lpstr>
      <vt:lpstr>Embassy Duty</vt:lpstr>
      <vt:lpstr>Embassy Duty cont…</vt:lpstr>
      <vt:lpstr>USS CONSTITUTION “Old Ironsides”</vt:lpstr>
      <vt:lpstr>USS CONSTITUTION cont…</vt:lpstr>
      <vt:lpstr>Sea Special Programs  (PERS-409)</vt:lpstr>
      <vt:lpstr>New Construction</vt:lpstr>
      <vt:lpstr>New Construction Minimum Standards</vt:lpstr>
      <vt:lpstr>New Construction Screening Form</vt:lpstr>
      <vt:lpstr>Landing Craft, Air Cushion (LCAC)</vt:lpstr>
      <vt:lpstr>LCAC Program cont…</vt:lpstr>
      <vt:lpstr>LCAC Program cont…</vt:lpstr>
      <vt:lpstr>Common Special Duty Assignments (cont.)</vt:lpstr>
      <vt:lpstr>Knowledge Check</vt:lpstr>
      <vt:lpstr>Summary and Review</vt:lpstr>
      <vt:lpstr>  Enlisted Assignment Special Programs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Harshbarger</dc:creator>
  <cp:lastModifiedBy>Gutierrez, Jennifer Rene PO1 USN NAS LEMOORE CA (USA)</cp:lastModifiedBy>
  <cp:revision>862</cp:revision>
  <dcterms:created xsi:type="dcterms:W3CDTF">2019-02-21T05:43:23Z</dcterms:created>
  <dcterms:modified xsi:type="dcterms:W3CDTF">2024-08-27T15:57:03Z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0x01010038255B2E60AA534F8A31657A2F83B2E5</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Order">
    <vt:r8>27500</vt:r8>
  </property>
  <property fmtid="{D5CDD505-2E9C-101B-9397-08002B2CF9AE}" pid="10" name="_SourceUrl">
    <vt:lpwstr/>
  </property>
  <property fmtid="{D5CDD505-2E9C-101B-9397-08002B2CF9AE}" pid="11" name="_SharedFileIndex">
    <vt:lpwstr/>
  </property>
</Properties>
</file>